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67"/>
  </p:notesMasterIdLst>
  <p:handoutMasterIdLst>
    <p:handoutMasterId r:id="rId68"/>
  </p:handoutMasterIdLst>
  <p:sldIdLst>
    <p:sldId id="301" r:id="rId6"/>
    <p:sldId id="742" r:id="rId7"/>
    <p:sldId id="743" r:id="rId8"/>
    <p:sldId id="258" r:id="rId9"/>
    <p:sldId id="745" r:id="rId10"/>
    <p:sldId id="259" r:id="rId11"/>
    <p:sldId id="294" r:id="rId12"/>
    <p:sldId id="482" r:id="rId13"/>
    <p:sldId id="293" r:id="rId14"/>
    <p:sldId id="295" r:id="rId15"/>
    <p:sldId id="296" r:id="rId16"/>
    <p:sldId id="737" r:id="rId17"/>
    <p:sldId id="483" r:id="rId18"/>
    <p:sldId id="556" r:id="rId19"/>
    <p:sldId id="495" r:id="rId20"/>
    <p:sldId id="738" r:id="rId21"/>
    <p:sldId id="507" r:id="rId22"/>
    <p:sldId id="746" r:id="rId23"/>
    <p:sldId id="701" r:id="rId24"/>
    <p:sldId id="499" r:id="rId25"/>
    <p:sldId id="502" r:id="rId26"/>
    <p:sldId id="503" r:id="rId27"/>
    <p:sldId id="490" r:id="rId28"/>
    <p:sldId id="506" r:id="rId29"/>
    <p:sldId id="748" r:id="rId30"/>
    <p:sldId id="741" r:id="rId31"/>
    <p:sldId id="491" r:id="rId32"/>
    <p:sldId id="747" r:id="rId33"/>
    <p:sldId id="504" r:id="rId34"/>
    <p:sldId id="710" r:id="rId35"/>
    <p:sldId id="705" r:id="rId36"/>
    <p:sldId id="729" r:id="rId37"/>
    <p:sldId id="508" r:id="rId38"/>
    <p:sldId id="719" r:id="rId39"/>
    <p:sldId id="739" r:id="rId40"/>
    <p:sldId id="730" r:id="rId41"/>
    <p:sldId id="744" r:id="rId42"/>
    <p:sldId id="554" r:id="rId43"/>
    <p:sldId id="733" r:id="rId44"/>
    <p:sldId id="735" r:id="rId45"/>
    <p:sldId id="734" r:id="rId46"/>
    <p:sldId id="261" r:id="rId47"/>
    <p:sldId id="740" r:id="rId48"/>
    <p:sldId id="731" r:id="rId49"/>
    <p:sldId id="487" r:id="rId50"/>
    <p:sldId id="703" r:id="rId51"/>
    <p:sldId id="485" r:id="rId52"/>
    <p:sldId id="300" r:id="rId53"/>
    <p:sldId id="681" r:id="rId54"/>
    <p:sldId id="707" r:id="rId55"/>
    <p:sldId id="708" r:id="rId56"/>
    <p:sldId id="683" r:id="rId57"/>
    <p:sldId id="684" r:id="rId58"/>
    <p:sldId id="682" r:id="rId59"/>
    <p:sldId id="265" r:id="rId60"/>
    <p:sldId id="553" r:id="rId61"/>
    <p:sldId id="685" r:id="rId62"/>
    <p:sldId id="686" r:id="rId63"/>
    <p:sldId id="736" r:id="rId64"/>
    <p:sldId id="725" r:id="rId65"/>
    <p:sldId id="727" r:id="rId6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ye lawrence" initials="fl" lastIdx="2" clrIdx="0"/>
  <p:cmAuthor id="2" name="Heidi Nicholl" initials="HN"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8"/>
    <p:restoredTop sz="77591"/>
  </p:normalViewPr>
  <p:slideViewPr>
    <p:cSldViewPr snapToGrid="0" snapToObjects="1">
      <p:cViewPr varScale="1">
        <p:scale>
          <a:sx n="72" d="100"/>
          <a:sy n="72" d="100"/>
        </p:scale>
        <p:origin x="-19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commentAuthors" Target="commentAuthors.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theme" Target="theme/theme1.xml"/><Relationship Id="rId74" Type="http://schemas.openxmlformats.org/officeDocument/2006/relationships/tableStyles" Target="tableStyles.xml"/><Relationship Id="rId75" Type="http://schemas.microsoft.com/office/2016/11/relationships/changesInfo" Target="changesInfos/changesInfo1.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50C5A39-C128-46D0-8A1B-281A8B7B8DAF}"/>
    <pc:docChg chg="delSld modSld">
      <pc:chgData name="" userId="" providerId="" clId="Web-{B50C5A39-C128-46D0-8A1B-281A8B7B8DAF}" dt="2019-06-21T04:27:01.273" v="391"/>
      <pc:docMkLst>
        <pc:docMk/>
      </pc:docMkLst>
      <pc:sldChg chg="modNotes">
        <pc:chgData name="" userId="" providerId="" clId="Web-{B50C5A39-C128-46D0-8A1B-281A8B7B8DAF}" dt="2019-06-21T04:27:01.273" v="391"/>
        <pc:sldMkLst>
          <pc:docMk/>
          <pc:sldMk cId="3455410423" sldId="265"/>
        </pc:sldMkLst>
      </pc:sldChg>
      <pc:sldChg chg="modNotes">
        <pc:chgData name="" userId="" providerId="" clId="Web-{B50C5A39-C128-46D0-8A1B-281A8B7B8DAF}" dt="2019-06-21T04:02:25.015" v="262"/>
        <pc:sldMkLst>
          <pc:docMk/>
          <pc:sldMk cId="1710456935" sldId="483"/>
        </pc:sldMkLst>
      </pc:sldChg>
      <pc:sldChg chg="modSp">
        <pc:chgData name="" userId="" providerId="" clId="Web-{B50C5A39-C128-46D0-8A1B-281A8B7B8DAF}" dt="2019-06-21T04:23:48.788" v="389" actId="1076"/>
        <pc:sldMkLst>
          <pc:docMk/>
          <pc:sldMk cId="1003979859" sldId="485"/>
        </pc:sldMkLst>
        <pc:graphicFrameChg chg="mod modGraphic">
          <ac:chgData name="" userId="" providerId="" clId="Web-{B50C5A39-C128-46D0-8A1B-281A8B7B8DAF}" dt="2019-06-21T04:23:48.788" v="389" actId="1076"/>
          <ac:graphicFrameMkLst>
            <pc:docMk/>
            <pc:sldMk cId="1003979859" sldId="485"/>
            <ac:graphicFrameMk id="5" creationId="{1A74F19A-7A76-7948-9387-33304E5634C8}"/>
          </ac:graphicFrameMkLst>
        </pc:graphicFrameChg>
      </pc:sldChg>
      <pc:sldChg chg="modSp">
        <pc:chgData name="" userId="" providerId="" clId="Web-{B50C5A39-C128-46D0-8A1B-281A8B7B8DAF}" dt="2019-06-21T03:33:00.443" v="72" actId="20577"/>
        <pc:sldMkLst>
          <pc:docMk/>
          <pc:sldMk cId="3644406505" sldId="490"/>
        </pc:sldMkLst>
        <pc:spChg chg="mod">
          <ac:chgData name="" userId="" providerId="" clId="Web-{B50C5A39-C128-46D0-8A1B-281A8B7B8DAF}" dt="2019-06-21T03:33:00.443" v="72" actId="20577"/>
          <ac:spMkLst>
            <pc:docMk/>
            <pc:sldMk cId="3644406505" sldId="490"/>
            <ac:spMk id="3" creationId="{C2E0E905-937C-A04F-AB74-CC660C132A94}"/>
          </ac:spMkLst>
        </pc:spChg>
      </pc:sldChg>
      <pc:sldChg chg="modSp">
        <pc:chgData name="" userId="" providerId="" clId="Web-{B50C5A39-C128-46D0-8A1B-281A8B7B8DAF}" dt="2019-06-21T03:21:04.252" v="69" actId="20577"/>
        <pc:sldMkLst>
          <pc:docMk/>
          <pc:sldMk cId="1483133433" sldId="499"/>
        </pc:sldMkLst>
        <pc:spChg chg="mod">
          <ac:chgData name="" userId="" providerId="" clId="Web-{B50C5A39-C128-46D0-8A1B-281A8B7B8DAF}" dt="2019-06-21T03:21:04.252" v="69" actId="20577"/>
          <ac:spMkLst>
            <pc:docMk/>
            <pc:sldMk cId="1483133433" sldId="499"/>
            <ac:spMk id="3" creationId="{EDCE2540-79AB-5942-BB60-241FB23AA91F}"/>
          </ac:spMkLst>
        </pc:spChg>
      </pc:sldChg>
      <pc:sldChg chg="modSp">
        <pc:chgData name="" userId="" providerId="" clId="Web-{B50C5A39-C128-46D0-8A1B-281A8B7B8DAF}" dt="2019-06-21T03:38:40.570" v="101" actId="20577"/>
        <pc:sldMkLst>
          <pc:docMk/>
          <pc:sldMk cId="1607427828" sldId="508"/>
        </pc:sldMkLst>
        <pc:spChg chg="mod">
          <ac:chgData name="" userId="" providerId="" clId="Web-{B50C5A39-C128-46D0-8A1B-281A8B7B8DAF}" dt="2019-06-21T03:38:40.570" v="101" actId="20577"/>
          <ac:spMkLst>
            <pc:docMk/>
            <pc:sldMk cId="1607427828" sldId="508"/>
            <ac:spMk id="2" creationId="{AF3B857F-5CD9-314E-9FD5-ACB8524F955B}"/>
          </ac:spMkLst>
        </pc:spChg>
      </pc:sldChg>
      <pc:sldChg chg="modSp">
        <pc:chgData name="" userId="" providerId="" clId="Web-{B50C5A39-C128-46D0-8A1B-281A8B7B8DAF}" dt="2019-06-21T04:18:20.286" v="363" actId="20577"/>
        <pc:sldMkLst>
          <pc:docMk/>
          <pc:sldMk cId="1502405088" sldId="554"/>
        </pc:sldMkLst>
        <pc:spChg chg="mod">
          <ac:chgData name="" userId="" providerId="" clId="Web-{B50C5A39-C128-46D0-8A1B-281A8B7B8DAF}" dt="2019-06-21T04:18:20.286" v="363" actId="20577"/>
          <ac:spMkLst>
            <pc:docMk/>
            <pc:sldMk cId="1502405088" sldId="554"/>
            <ac:spMk id="3" creationId="{FE2FB43E-EB00-DE47-A02B-D64AE02548C6}"/>
          </ac:spMkLst>
        </pc:spChg>
      </pc:sldChg>
      <pc:sldChg chg="modSp">
        <pc:chgData name="" userId="" providerId="" clId="Web-{B50C5A39-C128-46D0-8A1B-281A8B7B8DAF}" dt="2019-06-21T03:40:51.273" v="143" actId="20577"/>
        <pc:sldMkLst>
          <pc:docMk/>
          <pc:sldMk cId="3704900607" sldId="681"/>
        </pc:sldMkLst>
        <pc:spChg chg="mod">
          <ac:chgData name="" userId="" providerId="" clId="Web-{B50C5A39-C128-46D0-8A1B-281A8B7B8DAF}" dt="2019-06-21T03:40:51.273" v="143" actId="20577"/>
          <ac:spMkLst>
            <pc:docMk/>
            <pc:sldMk cId="3704900607" sldId="681"/>
            <ac:spMk id="8" creationId="{E97577F1-54BE-7D4D-8D98-428C74687022}"/>
          </ac:spMkLst>
        </pc:spChg>
      </pc:sldChg>
      <pc:sldChg chg="modSp">
        <pc:chgData name="" userId="" providerId="" clId="Web-{B50C5A39-C128-46D0-8A1B-281A8B7B8DAF}" dt="2019-06-21T03:44:06.618" v="189" actId="20577"/>
        <pc:sldMkLst>
          <pc:docMk/>
          <pc:sldMk cId="2242309452" sldId="682"/>
        </pc:sldMkLst>
        <pc:spChg chg="mod">
          <ac:chgData name="" userId="" providerId="" clId="Web-{B50C5A39-C128-46D0-8A1B-281A8B7B8DAF}" dt="2019-06-21T03:44:06.618" v="189" actId="20577"/>
          <ac:spMkLst>
            <pc:docMk/>
            <pc:sldMk cId="2242309452" sldId="682"/>
            <ac:spMk id="7" creationId="{C80E0FB6-A100-3A40-90CD-930B309F4C6D}"/>
          </ac:spMkLst>
        </pc:spChg>
      </pc:sldChg>
      <pc:sldChg chg="modSp">
        <pc:chgData name="" userId="" providerId="" clId="Web-{B50C5A39-C128-46D0-8A1B-281A8B7B8DAF}" dt="2019-06-21T03:43:13.447" v="164" actId="1076"/>
        <pc:sldMkLst>
          <pc:docMk/>
          <pc:sldMk cId="4194072449" sldId="683"/>
        </pc:sldMkLst>
        <pc:spChg chg="mod">
          <ac:chgData name="" userId="" providerId="" clId="Web-{B50C5A39-C128-46D0-8A1B-281A8B7B8DAF}" dt="2019-06-21T03:43:13.447" v="164" actId="1076"/>
          <ac:spMkLst>
            <pc:docMk/>
            <pc:sldMk cId="4194072449" sldId="683"/>
            <ac:spMk id="3" creationId="{35BE5B2D-44AE-2045-9916-EF48D0E6F89E}"/>
          </ac:spMkLst>
        </pc:spChg>
      </pc:sldChg>
      <pc:sldChg chg="modSp">
        <pc:chgData name="" userId="" providerId="" clId="Web-{B50C5A39-C128-46D0-8A1B-281A8B7B8DAF}" dt="2019-06-21T03:43:38.571" v="176" actId="20577"/>
        <pc:sldMkLst>
          <pc:docMk/>
          <pc:sldMk cId="1914838583" sldId="684"/>
        </pc:sldMkLst>
        <pc:spChg chg="mod">
          <ac:chgData name="" userId="" providerId="" clId="Web-{B50C5A39-C128-46D0-8A1B-281A8B7B8DAF}" dt="2019-06-21T03:43:38.571" v="176" actId="20577"/>
          <ac:spMkLst>
            <pc:docMk/>
            <pc:sldMk cId="1914838583" sldId="684"/>
            <ac:spMk id="3" creationId="{35BE5B2D-44AE-2045-9916-EF48D0E6F89E}"/>
          </ac:spMkLst>
        </pc:spChg>
      </pc:sldChg>
      <pc:sldChg chg="modSp">
        <pc:chgData name="" userId="" providerId="" clId="Web-{B50C5A39-C128-46D0-8A1B-281A8B7B8DAF}" dt="2019-06-21T03:44:32.244" v="191" actId="20577"/>
        <pc:sldMkLst>
          <pc:docMk/>
          <pc:sldMk cId="3554543814" sldId="686"/>
        </pc:sldMkLst>
        <pc:spChg chg="mod">
          <ac:chgData name="" userId="" providerId="" clId="Web-{B50C5A39-C128-46D0-8A1B-281A8B7B8DAF}" dt="2019-06-21T03:44:32.244" v="191" actId="20577"/>
          <ac:spMkLst>
            <pc:docMk/>
            <pc:sldMk cId="3554543814" sldId="686"/>
            <ac:spMk id="3" creationId="{48B59A72-FCE9-074F-AFC6-DCBEF51C0807}"/>
          </ac:spMkLst>
        </pc:spChg>
      </pc:sldChg>
      <pc:sldChg chg="modSp">
        <pc:chgData name="" userId="" providerId="" clId="Web-{B50C5A39-C128-46D0-8A1B-281A8B7B8DAF}" dt="2019-06-21T04:14:20.035" v="338" actId="20577"/>
        <pc:sldMkLst>
          <pc:docMk/>
          <pc:sldMk cId="1496207436" sldId="701"/>
        </pc:sldMkLst>
        <pc:spChg chg="mod">
          <ac:chgData name="" userId="" providerId="" clId="Web-{B50C5A39-C128-46D0-8A1B-281A8B7B8DAF}" dt="2019-06-21T04:14:20.035" v="338" actId="20577"/>
          <ac:spMkLst>
            <pc:docMk/>
            <pc:sldMk cId="1496207436" sldId="701"/>
            <ac:spMk id="3" creationId="{5A43A92B-18A4-7143-8DD9-2D4F6B6C9336}"/>
          </ac:spMkLst>
        </pc:spChg>
      </pc:sldChg>
      <pc:sldChg chg="modSp">
        <pc:chgData name="" userId="" providerId="" clId="Web-{B50C5A39-C128-46D0-8A1B-281A8B7B8DAF}" dt="2019-06-21T03:35:27.741" v="86" actId="20577"/>
        <pc:sldMkLst>
          <pc:docMk/>
          <pc:sldMk cId="1099839891" sldId="705"/>
        </pc:sldMkLst>
        <pc:spChg chg="mod">
          <ac:chgData name="" userId="" providerId="" clId="Web-{B50C5A39-C128-46D0-8A1B-281A8B7B8DAF}" dt="2019-06-21T03:35:27.741" v="86" actId="20577"/>
          <ac:spMkLst>
            <pc:docMk/>
            <pc:sldMk cId="1099839891" sldId="705"/>
            <ac:spMk id="2" creationId="{C51B2B9F-35E6-5447-9884-DF8A43D3CEBB}"/>
          </ac:spMkLst>
        </pc:spChg>
      </pc:sldChg>
      <pc:sldChg chg="delSp modSp modNotes">
        <pc:chgData name="" userId="" providerId="" clId="Web-{B50C5A39-C128-46D0-8A1B-281A8B7B8DAF}" dt="2019-06-21T03:43:30.821" v="175" actId="20577"/>
        <pc:sldMkLst>
          <pc:docMk/>
          <pc:sldMk cId="3183795547" sldId="707"/>
        </pc:sldMkLst>
        <pc:spChg chg="del mod">
          <ac:chgData name="" userId="" providerId="" clId="Web-{B50C5A39-C128-46D0-8A1B-281A8B7B8DAF}" dt="2019-06-21T03:42:09.399" v="149"/>
          <ac:spMkLst>
            <pc:docMk/>
            <pc:sldMk cId="3183795547" sldId="707"/>
            <ac:spMk id="6" creationId="{5437673B-2D51-294C-AB41-6BD12F53F716}"/>
          </ac:spMkLst>
        </pc:spChg>
        <pc:spChg chg="mod">
          <ac:chgData name="" userId="" providerId="" clId="Web-{B50C5A39-C128-46D0-8A1B-281A8B7B8DAF}" dt="2019-06-21T03:43:30.821" v="175" actId="20577"/>
          <ac:spMkLst>
            <pc:docMk/>
            <pc:sldMk cId="3183795547" sldId="707"/>
            <ac:spMk id="7" creationId="{E6B68175-9FA2-034D-B12B-57C6B9769B9A}"/>
          </ac:spMkLst>
        </pc:spChg>
      </pc:sldChg>
      <pc:sldChg chg="addSp delSp modSp modNotes">
        <pc:chgData name="" userId="" providerId="" clId="Web-{B50C5A39-C128-46D0-8A1B-281A8B7B8DAF}" dt="2019-06-21T03:43:21.134" v="169" actId="20577"/>
        <pc:sldMkLst>
          <pc:docMk/>
          <pc:sldMk cId="2346859904" sldId="708"/>
        </pc:sldMkLst>
        <pc:spChg chg="add del mod">
          <ac:chgData name="" userId="" providerId="" clId="Web-{B50C5A39-C128-46D0-8A1B-281A8B7B8DAF}" dt="2019-06-21T03:42:18.961" v="152"/>
          <ac:spMkLst>
            <pc:docMk/>
            <pc:sldMk cId="2346859904" sldId="708"/>
            <ac:spMk id="7" creationId="{EC11AD53-72A8-43B4-8BA4-5B02E1773406}"/>
          </ac:spMkLst>
        </pc:spChg>
        <pc:spChg chg="mod">
          <ac:chgData name="" userId="" providerId="" clId="Web-{B50C5A39-C128-46D0-8A1B-281A8B7B8DAF}" dt="2019-06-21T03:43:21.134" v="169" actId="20577"/>
          <ac:spMkLst>
            <pc:docMk/>
            <pc:sldMk cId="2346859904" sldId="708"/>
            <ac:spMk id="124929" creationId="{D6B69524-8844-C543-AD98-3267DE1F2DF4}"/>
          </ac:spMkLst>
        </pc:spChg>
        <pc:spChg chg="del mod">
          <ac:chgData name="" userId="" providerId="" clId="Web-{B50C5A39-C128-46D0-8A1B-281A8B7B8DAF}" dt="2019-06-21T03:42:31.274" v="157"/>
          <ac:spMkLst>
            <pc:docMk/>
            <pc:sldMk cId="2346859904" sldId="708"/>
            <ac:spMk id="124946" creationId="{5E84CC53-0954-8D44-97BC-1C23BA6119DA}"/>
          </ac:spMkLst>
        </pc:spChg>
      </pc:sldChg>
      <pc:sldChg chg="modSp">
        <pc:chgData name="" userId="" providerId="" clId="Web-{B50C5A39-C128-46D0-8A1B-281A8B7B8DAF}" dt="2019-06-21T03:38:34.554" v="100" actId="20577"/>
        <pc:sldMkLst>
          <pc:docMk/>
          <pc:sldMk cId="2558192042" sldId="719"/>
        </pc:sldMkLst>
        <pc:spChg chg="mod">
          <ac:chgData name="" userId="" providerId="" clId="Web-{B50C5A39-C128-46D0-8A1B-281A8B7B8DAF}" dt="2019-06-21T03:38:34.554" v="100" actId="20577"/>
          <ac:spMkLst>
            <pc:docMk/>
            <pc:sldMk cId="2558192042" sldId="719"/>
            <ac:spMk id="2" creationId="{DF8144C2-FD00-0449-A2EC-D3CEC40B3A91}"/>
          </ac:spMkLst>
        </pc:spChg>
      </pc:sldChg>
      <pc:sldChg chg="addSp modSp">
        <pc:chgData name="" userId="" providerId="" clId="Web-{B50C5A39-C128-46D0-8A1B-281A8B7B8DAF}" dt="2019-06-21T03:36:09.069" v="93" actId="1076"/>
        <pc:sldMkLst>
          <pc:docMk/>
          <pc:sldMk cId="4171328971" sldId="729"/>
        </pc:sldMkLst>
        <pc:spChg chg="add mod">
          <ac:chgData name="" userId="" providerId="" clId="Web-{B50C5A39-C128-46D0-8A1B-281A8B7B8DAF}" dt="2019-06-21T03:35:33.444" v="88"/>
          <ac:spMkLst>
            <pc:docMk/>
            <pc:sldMk cId="4171328971" sldId="729"/>
            <ac:spMk id="2" creationId="{78BA98F6-CAF8-42B1-8342-FB77FEFFD39F}"/>
          </ac:spMkLst>
        </pc:spChg>
        <pc:spChg chg="mod">
          <ac:chgData name="" userId="" providerId="" clId="Web-{B50C5A39-C128-46D0-8A1B-281A8B7B8DAF}" dt="2019-06-21T03:36:09.069" v="93" actId="1076"/>
          <ac:spMkLst>
            <pc:docMk/>
            <pc:sldMk cId="4171328971" sldId="729"/>
            <ac:spMk id="3" creationId="{D28D2B90-D840-2445-9747-8BF091273962}"/>
          </ac:spMkLst>
        </pc:spChg>
      </pc:sldChg>
      <pc:sldChg chg="modSp">
        <pc:chgData name="" userId="" providerId="" clId="Web-{B50C5A39-C128-46D0-8A1B-281A8B7B8DAF}" dt="2019-06-21T03:38:53.429" v="108" actId="1076"/>
        <pc:sldMkLst>
          <pc:docMk/>
          <pc:sldMk cId="3799950137" sldId="730"/>
        </pc:sldMkLst>
        <pc:spChg chg="mod">
          <ac:chgData name="" userId="" providerId="" clId="Web-{B50C5A39-C128-46D0-8A1B-281A8B7B8DAF}" dt="2019-06-21T03:38:53.429" v="108" actId="1076"/>
          <ac:spMkLst>
            <pc:docMk/>
            <pc:sldMk cId="3799950137" sldId="730"/>
            <ac:spMk id="3" creationId="{B6CD01B5-8B4E-4041-B3F6-B3ED6AA63B21}"/>
          </ac:spMkLst>
        </pc:spChg>
      </pc:sldChg>
      <pc:sldChg chg="modSp">
        <pc:chgData name="" userId="" providerId="" clId="Web-{B50C5A39-C128-46D0-8A1B-281A8B7B8DAF}" dt="2019-06-21T03:39:37.664" v="113" actId="20577"/>
        <pc:sldMkLst>
          <pc:docMk/>
          <pc:sldMk cId="156100181" sldId="731"/>
        </pc:sldMkLst>
        <pc:spChg chg="mod">
          <ac:chgData name="" userId="" providerId="" clId="Web-{B50C5A39-C128-46D0-8A1B-281A8B7B8DAF}" dt="2019-06-21T03:39:37.664" v="113" actId="20577"/>
          <ac:spMkLst>
            <pc:docMk/>
            <pc:sldMk cId="156100181" sldId="731"/>
            <ac:spMk id="3" creationId="{B6CD01B5-8B4E-4041-B3F6-B3ED6AA63B21}"/>
          </ac:spMkLst>
        </pc:spChg>
      </pc:sldChg>
      <pc:sldChg chg="modSp">
        <pc:chgData name="" userId="" providerId="" clId="Web-{B50C5A39-C128-46D0-8A1B-281A8B7B8DAF}" dt="2019-06-21T03:39:18.976" v="112" actId="20577"/>
        <pc:sldMkLst>
          <pc:docMk/>
          <pc:sldMk cId="3912670156" sldId="733"/>
        </pc:sldMkLst>
        <pc:spChg chg="mod">
          <ac:chgData name="" userId="" providerId="" clId="Web-{B50C5A39-C128-46D0-8A1B-281A8B7B8DAF}" dt="2019-06-21T03:39:18.976" v="112" actId="20577"/>
          <ac:spMkLst>
            <pc:docMk/>
            <pc:sldMk cId="3912670156" sldId="733"/>
            <ac:spMk id="3" creationId="{48B59A72-FCE9-074F-AFC6-DCBEF51C0807}"/>
          </ac:spMkLst>
        </pc:spChg>
      </pc:sldChg>
      <pc:sldChg chg="modNotes">
        <pc:chgData name="" userId="" providerId="" clId="Web-{B50C5A39-C128-46D0-8A1B-281A8B7B8DAF}" dt="2019-06-21T04:23:09.975" v="385"/>
        <pc:sldMkLst>
          <pc:docMk/>
          <pc:sldMk cId="1435806794" sldId="735"/>
        </pc:sldMkLst>
      </pc:sldChg>
      <pc:sldChg chg="modSp">
        <pc:chgData name="" userId="" providerId="" clId="Web-{B50C5A39-C128-46D0-8A1B-281A8B7B8DAF}" dt="2019-06-21T03:52:53.434" v="208" actId="20577"/>
        <pc:sldMkLst>
          <pc:docMk/>
          <pc:sldMk cId="689376982" sldId="737"/>
        </pc:sldMkLst>
        <pc:spChg chg="mod">
          <ac:chgData name="" userId="" providerId="" clId="Web-{B50C5A39-C128-46D0-8A1B-281A8B7B8DAF}" dt="2019-06-21T03:52:53.434" v="208" actId="20577"/>
          <ac:spMkLst>
            <pc:docMk/>
            <pc:sldMk cId="689376982" sldId="737"/>
            <ac:spMk id="3" creationId="{6E9D9EBF-E155-814C-AA79-D518109FA633}"/>
          </ac:spMkLst>
        </pc:spChg>
      </pc:sldChg>
      <pc:sldChg chg="addSp modSp">
        <pc:chgData name="" userId="" providerId="" clId="Web-{B50C5A39-C128-46D0-8A1B-281A8B7B8DAF}" dt="2019-06-21T03:16:13.438" v="65" actId="1076"/>
        <pc:sldMkLst>
          <pc:docMk/>
          <pc:sldMk cId="1038311971" sldId="738"/>
        </pc:sldMkLst>
        <pc:spChg chg="mod">
          <ac:chgData name="" userId="" providerId="" clId="Web-{B50C5A39-C128-46D0-8A1B-281A8B7B8DAF}" dt="2019-06-21T03:11:22.546" v="47" actId="1076"/>
          <ac:spMkLst>
            <pc:docMk/>
            <pc:sldMk cId="1038311971" sldId="738"/>
            <ac:spMk id="2" creationId="{FDA39C9A-55C5-1746-B456-D2E592546D6E}"/>
          </ac:spMkLst>
        </pc:spChg>
        <pc:spChg chg="mod">
          <ac:chgData name="" userId="" providerId="" clId="Web-{B50C5A39-C128-46D0-8A1B-281A8B7B8DAF}" dt="2019-06-21T03:11:26.296" v="48" actId="1076"/>
          <ac:spMkLst>
            <pc:docMk/>
            <pc:sldMk cId="1038311971" sldId="738"/>
            <ac:spMk id="3" creationId="{EF9761CF-A289-2341-877A-3FC2754CE5A8}"/>
          </ac:spMkLst>
        </pc:spChg>
        <pc:picChg chg="add mod modCrop">
          <ac:chgData name="" userId="" providerId="" clId="Web-{B50C5A39-C128-46D0-8A1B-281A8B7B8DAF}" dt="2019-06-21T03:16:13.438" v="65" actId="1076"/>
          <ac:picMkLst>
            <pc:docMk/>
            <pc:sldMk cId="1038311971" sldId="738"/>
            <ac:picMk id="5" creationId="{29DD2002-6AC6-4682-B503-53484FD1A772}"/>
          </ac:picMkLst>
        </pc:picChg>
      </pc:sldChg>
      <pc:sldChg chg="modSp">
        <pc:chgData name="" userId="" providerId="" clId="Web-{B50C5A39-C128-46D0-8A1B-281A8B7B8DAF}" dt="2019-06-21T03:38:26.257" v="95" actId="20577"/>
        <pc:sldMkLst>
          <pc:docMk/>
          <pc:sldMk cId="133034082" sldId="739"/>
        </pc:sldMkLst>
        <pc:spChg chg="mod">
          <ac:chgData name="" userId="" providerId="" clId="Web-{B50C5A39-C128-46D0-8A1B-281A8B7B8DAF}" dt="2019-06-21T03:38:26.257" v="95" actId="20577"/>
          <ac:spMkLst>
            <pc:docMk/>
            <pc:sldMk cId="133034082" sldId="739"/>
            <ac:spMk id="2" creationId="{DF8144C2-FD00-0449-A2EC-D3CEC40B3A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22" cy="2603716"/>
          </a:xfrm>
          <a:prstGeom prst="rect">
            <a:avLst/>
          </a:prstGeom>
        </p:spPr>
        <p:txBody>
          <a:bodyPr vert="horz" lIns="178985" tIns="89492" rIns="178985" bIns="89492" rtlCol="0"/>
          <a:lstStyle>
            <a:lvl1pPr algn="l">
              <a:defRPr sz="2300"/>
            </a:lvl1pPr>
          </a:lstStyle>
          <a:p>
            <a:endParaRPr lang="en-US"/>
          </a:p>
        </p:txBody>
      </p:sp>
      <p:sp>
        <p:nvSpPr>
          <p:cNvPr id="3" name="Date Placeholder 2"/>
          <p:cNvSpPr>
            <a:spLocks noGrp="1"/>
          </p:cNvSpPr>
          <p:nvPr>
            <p:ph type="dt" sz="quarter" idx="1"/>
          </p:nvPr>
        </p:nvSpPr>
        <p:spPr>
          <a:xfrm>
            <a:off x="4143587" y="1"/>
            <a:ext cx="3169922" cy="2603716"/>
          </a:xfrm>
          <a:prstGeom prst="rect">
            <a:avLst/>
          </a:prstGeom>
        </p:spPr>
        <p:txBody>
          <a:bodyPr vert="horz" lIns="178985" tIns="89492" rIns="178985" bIns="89492" rtlCol="0"/>
          <a:lstStyle>
            <a:lvl1pPr algn="r">
              <a:defRPr sz="2300"/>
            </a:lvl1pPr>
          </a:lstStyle>
          <a:p>
            <a:fld id="{626FC7DB-6E6F-4A49-99A9-9D33F6FD40A9}" type="datetimeFigureOut">
              <a:rPr lang="en-US" smtClean="0"/>
              <a:pPr/>
              <a:t>26/10/20</a:t>
            </a:fld>
            <a:endParaRPr lang="en-US"/>
          </a:p>
        </p:txBody>
      </p:sp>
      <p:sp>
        <p:nvSpPr>
          <p:cNvPr id="4" name="Footer Placeholder 3"/>
          <p:cNvSpPr>
            <a:spLocks noGrp="1"/>
          </p:cNvSpPr>
          <p:nvPr>
            <p:ph type="ftr" sz="quarter" idx="2"/>
          </p:nvPr>
        </p:nvSpPr>
        <p:spPr>
          <a:xfrm>
            <a:off x="2" y="49461553"/>
            <a:ext cx="3169922" cy="2603716"/>
          </a:xfrm>
          <a:prstGeom prst="rect">
            <a:avLst/>
          </a:prstGeom>
        </p:spPr>
        <p:txBody>
          <a:bodyPr vert="horz" lIns="178985" tIns="89492" rIns="178985" bIns="89492" rtlCol="0" anchor="b"/>
          <a:lstStyle>
            <a:lvl1pPr algn="l">
              <a:defRPr sz="2300"/>
            </a:lvl1pPr>
          </a:lstStyle>
          <a:p>
            <a:endParaRPr lang="en-US"/>
          </a:p>
        </p:txBody>
      </p:sp>
      <p:sp>
        <p:nvSpPr>
          <p:cNvPr id="5" name="Slide Number Placeholder 4"/>
          <p:cNvSpPr>
            <a:spLocks noGrp="1"/>
          </p:cNvSpPr>
          <p:nvPr>
            <p:ph type="sldNum" sz="quarter" idx="3"/>
          </p:nvPr>
        </p:nvSpPr>
        <p:spPr>
          <a:xfrm>
            <a:off x="4143587" y="49461553"/>
            <a:ext cx="3169922" cy="2603716"/>
          </a:xfrm>
          <a:prstGeom prst="rect">
            <a:avLst/>
          </a:prstGeom>
        </p:spPr>
        <p:txBody>
          <a:bodyPr vert="horz" lIns="178985" tIns="89492" rIns="178985" bIns="89492" rtlCol="0" anchor="b"/>
          <a:lstStyle>
            <a:lvl1pPr algn="r">
              <a:defRPr sz="2300"/>
            </a:lvl1pPr>
          </a:lstStyle>
          <a:p>
            <a:fld id="{E584FE3D-7AD1-4F47-91ED-B5FF40FB2A93}" type="slidenum">
              <a:rPr lang="en-US" smtClean="0"/>
              <a:pPr/>
              <a:t>‹#›</a:t>
            </a:fld>
            <a:endParaRPr lang="en-US"/>
          </a:p>
        </p:txBody>
      </p:sp>
    </p:spTree>
    <p:extLst>
      <p:ext uri="{BB962C8B-B14F-4D97-AF65-F5344CB8AC3E}">
        <p14:creationId xmlns:p14="http://schemas.microsoft.com/office/powerpoint/2010/main" val="1709390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22" cy="2603716"/>
          </a:xfrm>
          <a:prstGeom prst="rect">
            <a:avLst/>
          </a:prstGeom>
        </p:spPr>
        <p:txBody>
          <a:bodyPr vert="horz" lIns="178985" tIns="89492" rIns="178985" bIns="89492" rtlCol="0"/>
          <a:lstStyle>
            <a:lvl1pPr algn="l">
              <a:defRPr sz="2300"/>
            </a:lvl1pPr>
          </a:lstStyle>
          <a:p>
            <a:endParaRPr lang="en-US"/>
          </a:p>
        </p:txBody>
      </p:sp>
      <p:sp>
        <p:nvSpPr>
          <p:cNvPr id="3" name="Date Placeholder 2"/>
          <p:cNvSpPr>
            <a:spLocks noGrp="1"/>
          </p:cNvSpPr>
          <p:nvPr>
            <p:ph type="dt" idx="1"/>
          </p:nvPr>
        </p:nvSpPr>
        <p:spPr>
          <a:xfrm>
            <a:off x="4143587" y="1"/>
            <a:ext cx="3169922" cy="2603716"/>
          </a:xfrm>
          <a:prstGeom prst="rect">
            <a:avLst/>
          </a:prstGeom>
        </p:spPr>
        <p:txBody>
          <a:bodyPr vert="horz" lIns="178985" tIns="89492" rIns="178985" bIns="89492" rtlCol="0"/>
          <a:lstStyle>
            <a:lvl1pPr algn="r">
              <a:defRPr sz="2300"/>
            </a:lvl1pPr>
          </a:lstStyle>
          <a:p>
            <a:fld id="{30C94B08-0F77-8B4E-859A-6DAABD120AEA}" type="datetimeFigureOut">
              <a:rPr lang="en-US" smtClean="0"/>
              <a:pPr/>
              <a:t>26/10/20</a:t>
            </a:fld>
            <a:endParaRPr lang="en-US"/>
          </a:p>
        </p:txBody>
      </p:sp>
      <p:sp>
        <p:nvSpPr>
          <p:cNvPr id="4" name="Slide Image Placeholder 3"/>
          <p:cNvSpPr>
            <a:spLocks noGrp="1" noRot="1" noChangeAspect="1"/>
          </p:cNvSpPr>
          <p:nvPr>
            <p:ph type="sldImg" idx="2"/>
          </p:nvPr>
        </p:nvSpPr>
        <p:spPr>
          <a:xfrm>
            <a:off x="-9361488" y="3905250"/>
            <a:ext cx="26038176" cy="19529425"/>
          </a:xfrm>
          <a:prstGeom prst="rect">
            <a:avLst/>
          </a:prstGeom>
          <a:noFill/>
          <a:ln w="12700">
            <a:solidFill>
              <a:prstClr val="black"/>
            </a:solidFill>
          </a:ln>
        </p:spPr>
        <p:txBody>
          <a:bodyPr vert="horz" lIns="178985" tIns="89492" rIns="178985" bIns="89492" rtlCol="0" anchor="ctr"/>
          <a:lstStyle/>
          <a:p>
            <a:endParaRPr lang="en-US"/>
          </a:p>
        </p:txBody>
      </p:sp>
      <p:sp>
        <p:nvSpPr>
          <p:cNvPr id="5" name="Notes Placeholder 4"/>
          <p:cNvSpPr>
            <a:spLocks noGrp="1"/>
          </p:cNvSpPr>
          <p:nvPr>
            <p:ph type="body" sz="quarter" idx="3"/>
          </p:nvPr>
        </p:nvSpPr>
        <p:spPr>
          <a:xfrm>
            <a:off x="731523" y="24735295"/>
            <a:ext cx="5852160" cy="23433437"/>
          </a:xfrm>
          <a:prstGeom prst="rect">
            <a:avLst/>
          </a:prstGeom>
        </p:spPr>
        <p:txBody>
          <a:bodyPr vert="horz" lIns="178985" tIns="89492" rIns="178985" bIns="894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9461553"/>
            <a:ext cx="3169922" cy="2603716"/>
          </a:xfrm>
          <a:prstGeom prst="rect">
            <a:avLst/>
          </a:prstGeom>
        </p:spPr>
        <p:txBody>
          <a:bodyPr vert="horz" lIns="178985" tIns="89492" rIns="178985" bIns="89492" rtlCol="0" anchor="b"/>
          <a:lstStyle>
            <a:lvl1pPr algn="l">
              <a:defRPr sz="2300"/>
            </a:lvl1pPr>
          </a:lstStyle>
          <a:p>
            <a:endParaRPr lang="en-US"/>
          </a:p>
        </p:txBody>
      </p:sp>
      <p:sp>
        <p:nvSpPr>
          <p:cNvPr id="7" name="Slide Number Placeholder 6"/>
          <p:cNvSpPr>
            <a:spLocks noGrp="1"/>
          </p:cNvSpPr>
          <p:nvPr>
            <p:ph type="sldNum" sz="quarter" idx="5"/>
          </p:nvPr>
        </p:nvSpPr>
        <p:spPr>
          <a:xfrm>
            <a:off x="4143587" y="49461553"/>
            <a:ext cx="3169922" cy="2603716"/>
          </a:xfrm>
          <a:prstGeom prst="rect">
            <a:avLst/>
          </a:prstGeom>
        </p:spPr>
        <p:txBody>
          <a:bodyPr vert="horz" lIns="178985" tIns="89492" rIns="178985" bIns="89492" rtlCol="0" anchor="b"/>
          <a:lstStyle>
            <a:lvl1pPr algn="r">
              <a:defRPr sz="2300"/>
            </a:lvl1pPr>
          </a:lstStyle>
          <a:p>
            <a:fld id="{D77D010B-EA9C-9544-BFC0-957EF43A25AE}" type="slidenum">
              <a:rPr lang="en-US" smtClean="0"/>
              <a:pPr/>
              <a:t>‹#›</a:t>
            </a:fld>
            <a:endParaRPr lang="en-US"/>
          </a:p>
        </p:txBody>
      </p:sp>
    </p:spTree>
    <p:extLst>
      <p:ext uri="{BB962C8B-B14F-4D97-AF65-F5344CB8AC3E}">
        <p14:creationId xmlns:p14="http://schemas.microsoft.com/office/powerpoint/2010/main" val="30405094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ndis.gov.au/how-apply-ndis/how-apply/information-support-your-request/providing-evidence-your-disability"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www.ndis.gov.au/about-us/operational-guidelines/access-ndis-table-contents/access-ndis-disability-requirement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 Id="rId3" Type="http://schemas.openxmlformats.org/officeDocument/2006/relationships/hyperlink" Target="https://www.ndis.gov.au/participants/how-review-planning-decision"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https://www.aat.gov.au/apply-for-a-review/national-disability-insurance-scheme-ndi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ndis.gov.au/understanding/what-ndis/whos-rolling-out-ndis/lac-partners-community" TargetMode="External"/><Relationship Id="rId4" Type="http://schemas.openxmlformats.org/officeDocument/2006/relationships/hyperlink" Target="https://www.ndis.gov.au/understanding/ndis-and-other-government-services" TargetMode="External"/><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 Id="rId3" Type="http://schemas.openxmlformats.org/officeDocument/2006/relationships/hyperlink" Target="https://providers.dhhs.vic.gov.au/aged-care-assessment-younger-people-disability"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 Id="rId3" Type="http://schemas.openxmlformats.org/officeDocument/2006/relationships/hyperlink" Target="https://www.ndis.gov.au/participants/how-review-planning-decision"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 Id="rId3" Type="http://schemas.openxmlformats.org/officeDocument/2006/relationships/hyperlink" Target="https://www.aat.gov.au/apply-for-a-review/national-disability-insurance-scheme-ndis" TargetMode="Externa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 Id="rId3" Type="http://schemas.openxmlformats.org/officeDocument/2006/relationships/hyperlink" Target="mailto:information@emerge.org.au"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1</a:t>
            </a:fld>
            <a:endParaRPr lang="en-US"/>
          </a:p>
        </p:txBody>
      </p:sp>
    </p:spTree>
    <p:extLst>
      <p:ext uri="{BB962C8B-B14F-4D97-AF65-F5344CB8AC3E}">
        <p14:creationId xmlns:p14="http://schemas.microsoft.com/office/powerpoint/2010/main" val="138128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10</a:t>
            </a:fld>
            <a:endParaRPr lang="en-US"/>
          </a:p>
        </p:txBody>
      </p:sp>
    </p:spTree>
    <p:extLst>
      <p:ext uri="{BB962C8B-B14F-4D97-AF65-F5344CB8AC3E}">
        <p14:creationId xmlns:p14="http://schemas.microsoft.com/office/powerpoint/2010/main" val="231099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11</a:t>
            </a:fld>
            <a:endParaRPr lang="en-US"/>
          </a:p>
        </p:txBody>
      </p:sp>
    </p:spTree>
    <p:extLst>
      <p:ext uri="{BB962C8B-B14F-4D97-AF65-F5344CB8AC3E}">
        <p14:creationId xmlns:p14="http://schemas.microsoft.com/office/powerpoint/2010/main" val="143405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smtClean="0"/>
              <a:t>This is somewhat old now as it has been rolled out everywhere</a:t>
            </a:r>
            <a:r>
              <a:rPr lang="en-AU" baseline="0" dirty="0" smtClean="0"/>
              <a:t> but there was a lot of confusion around what was happening so it’s worth us clarifying what happened at roll out. </a:t>
            </a:r>
          </a:p>
          <a:p>
            <a:endParaRPr lang="en-AU" baseline="0" dirty="0" smtClean="0"/>
          </a:p>
          <a:p>
            <a:r>
              <a:rPr lang="en-AU" baseline="0" dirty="0" smtClean="0"/>
              <a:t>There were programs with similar eligibility requirements (but a lot of people got asked: what is your disability and then incorrectly told ‘oh CFS is not covered by NDIS’</a:t>
            </a:r>
            <a:r>
              <a:rPr lang="mr-IN" baseline="0" dirty="0" smtClean="0"/>
              <a:t>…</a:t>
            </a:r>
            <a:r>
              <a:rPr lang="en-AU" baseline="0" dirty="0" smtClean="0"/>
              <a:t> ‘that’s a health issue’ or</a:t>
            </a:r>
            <a:r>
              <a:rPr lang="mr-IN" baseline="0" dirty="0" smtClean="0"/>
              <a:t>…</a:t>
            </a:r>
            <a:r>
              <a:rPr lang="en-US" baseline="0" dirty="0" smtClean="0"/>
              <a:t> it’s not considered permanent. </a:t>
            </a:r>
          </a:p>
          <a:p>
            <a:endParaRPr lang="en-US" baseline="0" dirty="0" smtClean="0"/>
          </a:p>
          <a:p>
            <a:r>
              <a:rPr lang="en-US" baseline="0" dirty="0" smtClean="0"/>
              <a:t>There were also qualifying </a:t>
            </a:r>
            <a:r>
              <a:rPr lang="en-US" baseline="0" dirty="0" err="1" smtClean="0"/>
              <a:t>programmes</a:t>
            </a:r>
            <a:r>
              <a:rPr lang="en-US" baseline="0" dirty="0" smtClean="0"/>
              <a:t> where if people were on a qualifying </a:t>
            </a:r>
            <a:r>
              <a:rPr lang="en-US" baseline="0" dirty="0" err="1" smtClean="0"/>
              <a:t>programme</a:t>
            </a:r>
            <a:r>
              <a:rPr lang="en-US" baseline="0" dirty="0" smtClean="0"/>
              <a:t> they were automatically eligible for NDIS. </a:t>
            </a:r>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12</a:t>
            </a:fld>
            <a:endParaRPr lang="en-US"/>
          </a:p>
        </p:txBody>
      </p:sp>
    </p:spTree>
    <p:extLst>
      <p:ext uri="{BB962C8B-B14F-4D97-AF65-F5344CB8AC3E}">
        <p14:creationId xmlns:p14="http://schemas.microsoft.com/office/powerpoint/2010/main" val="82326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p:txBody>
      </p:sp>
      <p:sp>
        <p:nvSpPr>
          <p:cNvPr id="4" name="Slide Number Placeholder 3"/>
          <p:cNvSpPr>
            <a:spLocks noGrp="1"/>
          </p:cNvSpPr>
          <p:nvPr>
            <p:ph type="sldNum" sz="quarter" idx="10"/>
          </p:nvPr>
        </p:nvSpPr>
        <p:spPr/>
        <p:txBody>
          <a:bodyPr/>
          <a:lstStyle/>
          <a:p>
            <a:fld id="{D77D010B-EA9C-9544-BFC0-957EF43A25AE}" type="slidenum">
              <a:rPr lang="en-US" smtClean="0"/>
              <a:pPr/>
              <a:t>13</a:t>
            </a:fld>
            <a:endParaRPr lang="en-US"/>
          </a:p>
        </p:txBody>
      </p:sp>
    </p:spTree>
    <p:extLst>
      <p:ext uri="{BB962C8B-B14F-4D97-AF65-F5344CB8AC3E}">
        <p14:creationId xmlns:p14="http://schemas.microsoft.com/office/powerpoint/2010/main" val="3237873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77D010B-EA9C-9544-BFC0-957EF43A25AE}" type="slidenum">
              <a:rPr lang="en-US" smtClean="0"/>
              <a:pPr/>
              <a:t>14</a:t>
            </a:fld>
            <a:endParaRPr lang="en-US"/>
          </a:p>
        </p:txBody>
      </p:sp>
    </p:spTree>
    <p:extLst>
      <p:ext uri="{BB962C8B-B14F-4D97-AF65-F5344CB8AC3E}">
        <p14:creationId xmlns:p14="http://schemas.microsoft.com/office/powerpoint/2010/main" val="975482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923">
              <a:defRPr/>
            </a:pPr>
            <a:r>
              <a:rPr lang="en-US" sz="2300" dirty="0"/>
              <a:t>For more info: </a:t>
            </a:r>
            <a:r>
              <a:rPr lang="en-US" sz="2300" dirty="0">
                <a:hlinkClick r:id="rId3"/>
              </a:rPr>
              <a:t>https://www.ndis.gov.au/how-apply-ndis/how-apply/information-support-your-request/providing-evidence-your-disability</a:t>
            </a:r>
            <a:r>
              <a:rPr lang="en-US" sz="2300" dirty="0"/>
              <a:t> </a:t>
            </a:r>
          </a:p>
          <a:p>
            <a:pPr defTabSz="894923">
              <a:defRPr/>
            </a:pPr>
            <a:endParaRPr lang="en-US" sz="2300" dirty="0"/>
          </a:p>
          <a:p>
            <a:pPr defTabSz="894923">
              <a:defRPr/>
            </a:pPr>
            <a:endParaRPr lang="en-US" sz="2300" dirty="0">
              <a:solidFill>
                <a:srgbClr val="FF0000"/>
              </a:solidFill>
            </a:endParaRPr>
          </a:p>
          <a:p>
            <a:pPr defTabSz="894923">
              <a:defRPr/>
            </a:pPr>
            <a:endParaRPr lang="en-US" sz="2300" b="1" dirty="0">
              <a:solidFill>
                <a:srgbClr val="FF0000"/>
              </a:solidFill>
            </a:endParaRPr>
          </a:p>
          <a:p>
            <a:pPr defTabSz="894923">
              <a:defRPr/>
            </a:pPr>
            <a:r>
              <a:rPr lang="en-US" sz="2300" b="1" dirty="0">
                <a:solidFill>
                  <a:srgbClr val="FF0000"/>
                </a:solidFill>
              </a:rPr>
              <a:t>Spoke  in depth re: OT on this slide.</a:t>
            </a:r>
          </a:p>
          <a:p>
            <a:pPr defTabSz="894923">
              <a:defRPr/>
            </a:pPr>
            <a:r>
              <a:rPr lang="en-US" sz="2300" b="1" dirty="0">
                <a:solidFill>
                  <a:srgbClr val="FF0000"/>
                </a:solidFill>
              </a:rPr>
              <a:t>Q: Do we have OT recommendations? No</a:t>
            </a:r>
          </a:p>
          <a:p>
            <a:pPr defTabSz="894923">
              <a:defRPr/>
            </a:pPr>
            <a:r>
              <a:rPr lang="en-US" sz="2300" b="1" dirty="0">
                <a:solidFill>
                  <a:srgbClr val="FF0000"/>
                </a:solidFill>
              </a:rPr>
              <a:t>Insider</a:t>
            </a:r>
            <a:r>
              <a:rPr lang="en-US" sz="2300" b="1" baseline="0" dirty="0">
                <a:solidFill>
                  <a:srgbClr val="FF0000"/>
                </a:solidFill>
              </a:rPr>
              <a:t> info: - see your GP for a health plan that includes bulk billed allied health specialist visits.</a:t>
            </a:r>
          </a:p>
          <a:p>
            <a:pPr defTabSz="894923">
              <a:defRPr/>
            </a:pPr>
            <a:r>
              <a:rPr lang="en-US" sz="2300" b="1" baseline="0" dirty="0">
                <a:solidFill>
                  <a:srgbClr val="FF0000"/>
                </a:solidFill>
              </a:rPr>
              <a:t>- See your local community health center for OT appointments around $10</a:t>
            </a:r>
            <a:endParaRPr lang="en-US" sz="2300" b="1" dirty="0">
              <a:solidFill>
                <a:srgbClr val="FF0000"/>
              </a:solidFill>
            </a:endParaRPr>
          </a:p>
          <a:p>
            <a:pPr defTabSz="894923">
              <a:defRPr/>
            </a:pPr>
            <a:endParaRPr lang="en-US" sz="2300" dirty="0"/>
          </a:p>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15</a:t>
            </a:fld>
            <a:endParaRPr lang="en-US"/>
          </a:p>
        </p:txBody>
      </p:sp>
    </p:spTree>
    <p:extLst>
      <p:ext uri="{BB962C8B-B14F-4D97-AF65-F5344CB8AC3E}">
        <p14:creationId xmlns:p14="http://schemas.microsoft.com/office/powerpoint/2010/main" val="379457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16</a:t>
            </a:fld>
            <a:endParaRPr lang="en-US"/>
          </a:p>
        </p:txBody>
      </p:sp>
    </p:spTree>
    <p:extLst>
      <p:ext uri="{BB962C8B-B14F-4D97-AF65-F5344CB8AC3E}">
        <p14:creationId xmlns:p14="http://schemas.microsoft.com/office/powerpoint/2010/main" val="2912804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17</a:t>
            </a:fld>
            <a:endParaRPr lang="en-US"/>
          </a:p>
        </p:txBody>
      </p:sp>
    </p:spTree>
    <p:extLst>
      <p:ext uri="{BB962C8B-B14F-4D97-AF65-F5344CB8AC3E}">
        <p14:creationId xmlns:p14="http://schemas.microsoft.com/office/powerpoint/2010/main" val="1340396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18</a:t>
            </a:fld>
            <a:endParaRPr lang="en-US"/>
          </a:p>
        </p:txBody>
      </p:sp>
    </p:spTree>
    <p:extLst>
      <p:ext uri="{BB962C8B-B14F-4D97-AF65-F5344CB8AC3E}">
        <p14:creationId xmlns:p14="http://schemas.microsoft.com/office/powerpoint/2010/main" val="1340396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Have the</a:t>
            </a:r>
            <a:r>
              <a:rPr lang="en-AU" baseline="0" dirty="0" smtClean="0"/>
              <a:t> OT</a:t>
            </a:r>
            <a:r>
              <a:rPr lang="en-AU" dirty="0" smtClean="0"/>
              <a:t> </a:t>
            </a:r>
            <a:r>
              <a:rPr lang="en-AU" dirty="0"/>
              <a:t>write an accurate specialist report i.e. </a:t>
            </a:r>
            <a:r>
              <a:rPr lang="en-AU" dirty="0" smtClean="0"/>
              <a:t>this patient is</a:t>
            </a:r>
            <a:r>
              <a:rPr lang="en-AU" baseline="0" dirty="0" smtClean="0"/>
              <a:t> </a:t>
            </a:r>
            <a:r>
              <a:rPr lang="en-AU" dirty="0" smtClean="0"/>
              <a:t>significantly </a:t>
            </a:r>
            <a:r>
              <a:rPr lang="en-AU" dirty="0"/>
              <a:t>cognitively and physically impaired </a:t>
            </a:r>
            <a:r>
              <a:rPr lang="en-AU" dirty="0" smtClean="0"/>
              <a:t>etc.</a:t>
            </a:r>
            <a:r>
              <a:rPr lang="en-AU" baseline="0" dirty="0" smtClean="0"/>
              <a:t> Various standard tests WHODAS and AMPS. </a:t>
            </a:r>
            <a:endParaRPr lang="en-AU" dirty="0"/>
          </a:p>
          <a:p>
            <a:endParaRPr lang="en-AU" dirty="0"/>
          </a:p>
          <a:p>
            <a:pPr defTabSz="894923">
              <a:defRPr/>
            </a:pPr>
            <a:r>
              <a:rPr lang="en-US" sz="1200" b="1" dirty="0" smtClean="0">
                <a:solidFill>
                  <a:srgbClr val="FF0000"/>
                </a:solidFill>
              </a:rPr>
              <a:t>Insider</a:t>
            </a:r>
            <a:r>
              <a:rPr lang="en-US" sz="1200" b="1" baseline="0" dirty="0" smtClean="0">
                <a:solidFill>
                  <a:srgbClr val="FF0000"/>
                </a:solidFill>
              </a:rPr>
              <a:t> info: - see your GP for a health plan that includes bulk billed allied health specialist visits.</a:t>
            </a:r>
          </a:p>
          <a:p>
            <a:pPr defTabSz="894923">
              <a:defRPr/>
            </a:pPr>
            <a:r>
              <a:rPr lang="en-US" sz="1200" b="1" baseline="0" dirty="0" smtClean="0">
                <a:solidFill>
                  <a:srgbClr val="FF0000"/>
                </a:solidFill>
              </a:rPr>
              <a:t>- See your local community health center for OT appointments around $10</a:t>
            </a:r>
            <a:endParaRPr lang="en-US" sz="1200" b="1" dirty="0">
              <a:solidFill>
                <a:srgbClr val="FF0000"/>
              </a:solidFill>
            </a:endParaRPr>
          </a:p>
        </p:txBody>
      </p:sp>
      <p:sp>
        <p:nvSpPr>
          <p:cNvPr id="4" name="Slide Number Placeholder 3"/>
          <p:cNvSpPr>
            <a:spLocks noGrp="1"/>
          </p:cNvSpPr>
          <p:nvPr>
            <p:ph type="sldNum" sz="quarter" idx="10"/>
          </p:nvPr>
        </p:nvSpPr>
        <p:spPr/>
        <p:txBody>
          <a:bodyPr/>
          <a:lstStyle/>
          <a:p>
            <a:fld id="{D77D010B-EA9C-9544-BFC0-957EF43A25AE}" type="slidenum">
              <a:rPr lang="en-US" smtClean="0"/>
              <a:pPr/>
              <a:t>19</a:t>
            </a:fld>
            <a:endParaRPr lang="en-US"/>
          </a:p>
        </p:txBody>
      </p:sp>
    </p:spTree>
    <p:extLst>
      <p:ext uri="{BB962C8B-B14F-4D97-AF65-F5344CB8AC3E}">
        <p14:creationId xmlns:p14="http://schemas.microsoft.com/office/powerpoint/2010/main" val="279970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2</a:t>
            </a:fld>
            <a:endParaRPr lang="en-US"/>
          </a:p>
        </p:txBody>
      </p:sp>
    </p:spTree>
    <p:extLst>
      <p:ext uri="{BB962C8B-B14F-4D97-AF65-F5344CB8AC3E}">
        <p14:creationId xmlns:p14="http://schemas.microsoft.com/office/powerpoint/2010/main" val="2578610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D010B-EA9C-9544-BFC0-957EF43A25AE}" type="slidenum">
              <a:rPr lang="en-US" smtClean="0"/>
              <a:pPr/>
              <a:t>20</a:t>
            </a:fld>
            <a:endParaRPr lang="en-US"/>
          </a:p>
        </p:txBody>
      </p:sp>
    </p:spTree>
    <p:extLst>
      <p:ext uri="{BB962C8B-B14F-4D97-AF65-F5344CB8AC3E}">
        <p14:creationId xmlns:p14="http://schemas.microsoft.com/office/powerpoint/2010/main" val="936219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21</a:t>
            </a:fld>
            <a:endParaRPr lang="en-US"/>
          </a:p>
        </p:txBody>
      </p:sp>
    </p:spTree>
    <p:extLst>
      <p:ext uri="{BB962C8B-B14F-4D97-AF65-F5344CB8AC3E}">
        <p14:creationId xmlns:p14="http://schemas.microsoft.com/office/powerpoint/2010/main" val="1312602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slides are pretty dense but really important for us to understand that we ARE eligible</a:t>
            </a:r>
            <a:r>
              <a:rPr lang="en-AU" baseline="0" dirty="0" smtClean="0"/>
              <a:t> but how the support is framed. </a:t>
            </a:r>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22</a:t>
            </a:fld>
            <a:endParaRPr lang="en-US"/>
          </a:p>
        </p:txBody>
      </p:sp>
    </p:spTree>
    <p:extLst>
      <p:ext uri="{BB962C8B-B14F-4D97-AF65-F5344CB8AC3E}">
        <p14:creationId xmlns:p14="http://schemas.microsoft.com/office/powerpoint/2010/main" val="2784822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300" dirty="0"/>
              <a:t>For the full operational guideline item 8.2: </a:t>
            </a:r>
            <a:r>
              <a:rPr lang="en-US" sz="2300" dirty="0">
                <a:hlinkClick r:id="rId3"/>
              </a:rPr>
              <a:t>https://www.ndis.gov.au/about-us/operational-guidelines/access-ndis-table-contents/access-ndis-disability-requirements</a:t>
            </a:r>
            <a:r>
              <a:rPr lang="en-US" sz="2300" dirty="0"/>
              <a:t> </a:t>
            </a:r>
          </a:p>
          <a:p>
            <a:endParaRPr lang="en-US" sz="2300" dirty="0"/>
          </a:p>
          <a:p>
            <a:endParaRPr lang="en-US" sz="2300" dirty="0"/>
          </a:p>
        </p:txBody>
      </p:sp>
      <p:sp>
        <p:nvSpPr>
          <p:cNvPr id="4" name="Slide Number Placeholder 3"/>
          <p:cNvSpPr>
            <a:spLocks noGrp="1"/>
          </p:cNvSpPr>
          <p:nvPr>
            <p:ph type="sldNum" sz="quarter" idx="5"/>
          </p:nvPr>
        </p:nvSpPr>
        <p:spPr/>
        <p:txBody>
          <a:bodyPr/>
          <a:lstStyle/>
          <a:p>
            <a:fld id="{D77D010B-EA9C-9544-BFC0-957EF43A25AE}" type="slidenum">
              <a:rPr lang="en-US" smtClean="0"/>
              <a:pPr/>
              <a:t>23</a:t>
            </a:fld>
            <a:endParaRPr lang="en-US"/>
          </a:p>
        </p:txBody>
      </p:sp>
    </p:spTree>
    <p:extLst>
      <p:ext uri="{BB962C8B-B14F-4D97-AF65-F5344CB8AC3E}">
        <p14:creationId xmlns:p14="http://schemas.microsoft.com/office/powerpoint/2010/main" val="199419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smtClean="0"/>
              <a:t>Example : this patient was diagnosed in</a:t>
            </a:r>
            <a:r>
              <a:rPr lang="mr-IN" dirty="0" smtClean="0"/>
              <a:t>…</a:t>
            </a:r>
            <a:r>
              <a:rPr lang="en-US" dirty="0" smtClean="0"/>
              <a:t> during that time there has been no </a:t>
            </a:r>
            <a:r>
              <a:rPr lang="en-US" baseline="0" dirty="0" smtClean="0"/>
              <a:t>significant recovery. The patient has unremitting headaches / fatigue that has not responded to any treatments for the last xx years and I now consider their disability to be permanent. </a:t>
            </a:r>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24</a:t>
            </a:fld>
            <a:endParaRPr lang="en-US"/>
          </a:p>
        </p:txBody>
      </p:sp>
    </p:spTree>
    <p:extLst>
      <p:ext uri="{BB962C8B-B14F-4D97-AF65-F5344CB8AC3E}">
        <p14:creationId xmlns:p14="http://schemas.microsoft.com/office/powerpoint/2010/main" val="3760916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25</a:t>
            </a:fld>
            <a:endParaRPr lang="en-US"/>
          </a:p>
        </p:txBody>
      </p:sp>
    </p:spTree>
    <p:extLst>
      <p:ext uri="{BB962C8B-B14F-4D97-AF65-F5344CB8AC3E}">
        <p14:creationId xmlns:p14="http://schemas.microsoft.com/office/powerpoint/2010/main" val="3760916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Cont’d: Some doctors were saying’ I decided not to give GET to patient’. They actually need to say WHY they didn’t  give it to them. Patients are viewed as ‘non-compliant for not trying. Dr needs to include in application a full description of why you didn’t try or why you did but it did not complete.</a:t>
            </a:r>
          </a:p>
          <a:p>
            <a:r>
              <a:rPr lang="en-AU" dirty="0"/>
              <a:t>What </a:t>
            </a:r>
          </a:p>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26</a:t>
            </a:fld>
            <a:endParaRPr lang="en-US"/>
          </a:p>
        </p:txBody>
      </p:sp>
    </p:spTree>
    <p:extLst>
      <p:ext uri="{BB962C8B-B14F-4D97-AF65-F5344CB8AC3E}">
        <p14:creationId xmlns:p14="http://schemas.microsoft.com/office/powerpoint/2010/main" val="3068330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923">
              <a:defRPr/>
            </a:pPr>
            <a:r>
              <a:rPr lang="en-US" sz="2300" dirty="0" smtClean="0"/>
              <a:t>It’s really important to remember that NDIS is mainly based on what the individual</a:t>
            </a:r>
            <a:r>
              <a:rPr lang="en-US" sz="2300" baseline="0" dirty="0" smtClean="0"/>
              <a:t> can do and where they experience substantially reduced functional capacity. </a:t>
            </a:r>
            <a:endParaRPr lang="en-US" sz="2300" dirty="0" smtClean="0"/>
          </a:p>
          <a:p>
            <a:pPr defTabSz="894923">
              <a:defRPr/>
            </a:pPr>
            <a:endParaRPr lang="en-US" sz="2300" dirty="0" smtClean="0"/>
          </a:p>
          <a:p>
            <a:endParaRPr lang="en-US"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27</a:t>
            </a:fld>
            <a:endParaRPr lang="en-US"/>
          </a:p>
        </p:txBody>
      </p:sp>
    </p:spTree>
    <p:extLst>
      <p:ext uri="{BB962C8B-B14F-4D97-AF65-F5344CB8AC3E}">
        <p14:creationId xmlns:p14="http://schemas.microsoft.com/office/powerpoint/2010/main" val="3004501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28</a:t>
            </a:fld>
            <a:endParaRPr lang="en-US"/>
          </a:p>
        </p:txBody>
      </p:sp>
    </p:spTree>
    <p:extLst>
      <p:ext uri="{BB962C8B-B14F-4D97-AF65-F5344CB8AC3E}">
        <p14:creationId xmlns:p14="http://schemas.microsoft.com/office/powerpoint/2010/main" val="3068330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923">
              <a:defRPr/>
            </a:pPr>
            <a:r>
              <a:rPr lang="en-AU" sz="2300" dirty="0"/>
              <a:t>Your assessments will need to demonstrate your loss of functional capacity in any of the following areas: </a:t>
            </a:r>
          </a:p>
          <a:p>
            <a:endParaRPr lang="en-US" dirty="0"/>
          </a:p>
        </p:txBody>
      </p:sp>
      <p:sp>
        <p:nvSpPr>
          <p:cNvPr id="4" name="Slide Number Placeholder 3"/>
          <p:cNvSpPr>
            <a:spLocks noGrp="1"/>
          </p:cNvSpPr>
          <p:nvPr>
            <p:ph type="sldNum" sz="quarter" idx="5"/>
          </p:nvPr>
        </p:nvSpPr>
        <p:spPr/>
        <p:txBody>
          <a:bodyPr/>
          <a:lstStyle/>
          <a:p>
            <a:fld id="{D77D010B-EA9C-9544-BFC0-957EF43A25AE}" type="slidenum">
              <a:rPr lang="en-US" smtClean="0"/>
              <a:pPr/>
              <a:t>29</a:t>
            </a:fld>
            <a:endParaRPr lang="en-US"/>
          </a:p>
        </p:txBody>
      </p:sp>
    </p:spTree>
    <p:extLst>
      <p:ext uri="{BB962C8B-B14F-4D97-AF65-F5344CB8AC3E}">
        <p14:creationId xmlns:p14="http://schemas.microsoft.com/office/powerpoint/2010/main" val="166066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77D010B-EA9C-9544-BFC0-957EF43A25AE}" type="slidenum">
              <a:rPr lang="en-US" smtClean="0"/>
              <a:pPr/>
              <a:t>3</a:t>
            </a:fld>
            <a:endParaRPr lang="en-US"/>
          </a:p>
        </p:txBody>
      </p:sp>
    </p:spTree>
    <p:extLst>
      <p:ext uri="{BB962C8B-B14F-4D97-AF65-F5344CB8AC3E}">
        <p14:creationId xmlns:p14="http://schemas.microsoft.com/office/powerpoint/2010/main" val="3996691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923">
              <a:defRPr/>
            </a:pPr>
            <a:r>
              <a:rPr lang="en-AU" sz="2300" dirty="0"/>
              <a:t>Your assessments will need to demonstrate your loss of functional capacity in any of the following areas: </a:t>
            </a:r>
          </a:p>
          <a:p>
            <a:endParaRPr lang="en-US" dirty="0"/>
          </a:p>
        </p:txBody>
      </p:sp>
      <p:sp>
        <p:nvSpPr>
          <p:cNvPr id="4" name="Slide Number Placeholder 3"/>
          <p:cNvSpPr>
            <a:spLocks noGrp="1"/>
          </p:cNvSpPr>
          <p:nvPr>
            <p:ph type="sldNum" sz="quarter" idx="5"/>
          </p:nvPr>
        </p:nvSpPr>
        <p:spPr/>
        <p:txBody>
          <a:bodyPr/>
          <a:lstStyle/>
          <a:p>
            <a:fld id="{D77D010B-EA9C-9544-BFC0-957EF43A25AE}" type="slidenum">
              <a:rPr lang="en-US" smtClean="0"/>
              <a:pPr/>
              <a:t>30</a:t>
            </a:fld>
            <a:endParaRPr lang="en-US"/>
          </a:p>
        </p:txBody>
      </p:sp>
    </p:spTree>
    <p:extLst>
      <p:ext uri="{BB962C8B-B14F-4D97-AF65-F5344CB8AC3E}">
        <p14:creationId xmlns:p14="http://schemas.microsoft.com/office/powerpoint/2010/main" val="3957306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Does this include DSP?</a:t>
            </a:r>
          </a:p>
        </p:txBody>
      </p:sp>
      <p:sp>
        <p:nvSpPr>
          <p:cNvPr id="4" name="Slide Number Placeholder 3"/>
          <p:cNvSpPr>
            <a:spLocks noGrp="1"/>
          </p:cNvSpPr>
          <p:nvPr>
            <p:ph type="sldNum" sz="quarter" idx="10"/>
          </p:nvPr>
        </p:nvSpPr>
        <p:spPr/>
        <p:txBody>
          <a:bodyPr/>
          <a:lstStyle/>
          <a:p>
            <a:fld id="{D77D010B-EA9C-9544-BFC0-957EF43A25AE}" type="slidenum">
              <a:rPr lang="en-US" smtClean="0"/>
              <a:pPr/>
              <a:t>31</a:t>
            </a:fld>
            <a:endParaRPr lang="en-US"/>
          </a:p>
        </p:txBody>
      </p:sp>
    </p:spTree>
    <p:extLst>
      <p:ext uri="{BB962C8B-B14F-4D97-AF65-F5344CB8AC3E}">
        <p14:creationId xmlns:p14="http://schemas.microsoft.com/office/powerpoint/2010/main" val="373054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32</a:t>
            </a:fld>
            <a:endParaRPr lang="en-US"/>
          </a:p>
        </p:txBody>
      </p:sp>
    </p:spTree>
    <p:extLst>
      <p:ext uri="{BB962C8B-B14F-4D97-AF65-F5344CB8AC3E}">
        <p14:creationId xmlns:p14="http://schemas.microsoft.com/office/powerpoint/2010/main" val="852582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33</a:t>
            </a:fld>
            <a:endParaRPr lang="en-US"/>
          </a:p>
        </p:txBody>
      </p:sp>
    </p:spTree>
    <p:extLst>
      <p:ext uri="{BB962C8B-B14F-4D97-AF65-F5344CB8AC3E}">
        <p14:creationId xmlns:p14="http://schemas.microsoft.com/office/powerpoint/2010/main" val="1902116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of add ‘full stops’ and ‘capital letters’ after full stops. </a:t>
            </a:r>
          </a:p>
        </p:txBody>
      </p:sp>
      <p:sp>
        <p:nvSpPr>
          <p:cNvPr id="4" name="Slide Number Placeholder 3"/>
          <p:cNvSpPr>
            <a:spLocks noGrp="1"/>
          </p:cNvSpPr>
          <p:nvPr>
            <p:ph type="sldNum" sz="quarter" idx="10"/>
          </p:nvPr>
        </p:nvSpPr>
        <p:spPr/>
        <p:txBody>
          <a:bodyPr/>
          <a:lstStyle/>
          <a:p>
            <a:fld id="{D77D010B-EA9C-9544-BFC0-957EF43A25AE}" type="slidenum">
              <a:rPr lang="en-US" smtClean="0"/>
              <a:pPr/>
              <a:t>34</a:t>
            </a:fld>
            <a:endParaRPr lang="en-US"/>
          </a:p>
        </p:txBody>
      </p:sp>
    </p:spTree>
    <p:extLst>
      <p:ext uri="{BB962C8B-B14F-4D97-AF65-F5344CB8AC3E}">
        <p14:creationId xmlns:p14="http://schemas.microsoft.com/office/powerpoint/2010/main" val="2119434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SHOULD BE A BREAK SLIDE. On webinars we will turn microphone and camera off at this time</a:t>
            </a:r>
          </a:p>
        </p:txBody>
      </p:sp>
      <p:sp>
        <p:nvSpPr>
          <p:cNvPr id="4" name="Slide Number Placeholder 3"/>
          <p:cNvSpPr>
            <a:spLocks noGrp="1"/>
          </p:cNvSpPr>
          <p:nvPr>
            <p:ph type="sldNum" sz="quarter" idx="10"/>
          </p:nvPr>
        </p:nvSpPr>
        <p:spPr/>
        <p:txBody>
          <a:bodyPr/>
          <a:lstStyle/>
          <a:p>
            <a:fld id="{D77D010B-EA9C-9544-BFC0-957EF43A25AE}" type="slidenum">
              <a:rPr lang="en-US" smtClean="0"/>
              <a:pPr/>
              <a:t>35</a:t>
            </a:fld>
            <a:endParaRPr lang="en-US"/>
          </a:p>
        </p:txBody>
      </p:sp>
    </p:spTree>
    <p:extLst>
      <p:ext uri="{BB962C8B-B14F-4D97-AF65-F5344CB8AC3E}">
        <p14:creationId xmlns:p14="http://schemas.microsoft.com/office/powerpoint/2010/main" val="2119434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77D010B-EA9C-9544-BFC0-957EF43A25AE}" type="slidenum">
              <a:rPr lang="en-US" smtClean="0"/>
              <a:pPr/>
              <a:t>36</a:t>
            </a:fld>
            <a:endParaRPr lang="en-US"/>
          </a:p>
        </p:txBody>
      </p:sp>
    </p:spTree>
    <p:extLst>
      <p:ext uri="{BB962C8B-B14F-4D97-AF65-F5344CB8AC3E}">
        <p14:creationId xmlns:p14="http://schemas.microsoft.com/office/powerpoint/2010/main" val="1354389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77D010B-EA9C-9544-BFC0-957EF43A25AE}" type="slidenum">
              <a:rPr lang="en-US" smtClean="0"/>
              <a:pPr/>
              <a:t>37</a:t>
            </a:fld>
            <a:endParaRPr lang="en-US"/>
          </a:p>
        </p:txBody>
      </p:sp>
    </p:spTree>
    <p:extLst>
      <p:ext uri="{BB962C8B-B14F-4D97-AF65-F5344CB8AC3E}">
        <p14:creationId xmlns:p14="http://schemas.microsoft.com/office/powerpoint/2010/main" val="753061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0856" indent="-894923">
              <a:buSzPts val="3000"/>
              <a:defRPr/>
            </a:pPr>
            <a:endParaRPr lang="en-AU" sz="3500" dirty="0">
              <a:ea typeface="Helvetica Neue Light" panose="02000403000000020004" pitchFamily="2" charset="0"/>
              <a:cs typeface="Calibri" panose="020F0502020204030204" pitchFamily="34" charset="0"/>
              <a:sym typeface="Helvetica Neue Light"/>
            </a:endParaRPr>
          </a:p>
          <a:p>
            <a:pPr marL="55933">
              <a:buSzPts val="3000"/>
              <a:defRPr/>
            </a:pPr>
            <a:r>
              <a:rPr lang="en-AU" sz="2300" dirty="0">
                <a:ea typeface="Helvetica Neue Light" panose="02000403000000020004" pitchFamily="2" charset="0"/>
                <a:cs typeface="Calibri" panose="020F0502020204030204" pitchFamily="34" charset="0"/>
                <a:sym typeface="Helvetica Neue Light"/>
              </a:rPr>
              <a:t>Source: </a:t>
            </a:r>
            <a:r>
              <a:rPr lang="en-AU" sz="2300" u="sng" dirty="0">
                <a:hlinkClick r:id="rId3"/>
              </a:rPr>
              <a:t>https://www.ndis.gov.au/participants/how-review-planning-decision</a:t>
            </a:r>
            <a:r>
              <a:rPr lang="en-AU" sz="2300" u="sng" dirty="0"/>
              <a:t> </a:t>
            </a:r>
            <a:endParaRPr lang="en-AU" sz="2300" dirty="0">
              <a:ea typeface="Helvetica Neue Light" panose="02000403000000020004" pitchFamily="2" charset="0"/>
              <a:cs typeface="Calibri" panose="020F0502020204030204" pitchFamily="34" charset="0"/>
              <a:sym typeface="Helvetica Neue Light"/>
            </a:endParaRPr>
          </a:p>
          <a:p>
            <a:endParaRPr lang="en-US"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38</a:t>
            </a:fld>
            <a:endParaRPr lang="en-US"/>
          </a:p>
        </p:txBody>
      </p:sp>
    </p:spTree>
    <p:extLst>
      <p:ext uri="{BB962C8B-B14F-4D97-AF65-F5344CB8AC3E}">
        <p14:creationId xmlns:p14="http://schemas.microsoft.com/office/powerpoint/2010/main" val="1359118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923">
              <a:defRPr/>
            </a:pPr>
            <a:r>
              <a:rPr lang="en-US" altLang="en-US" sz="2300" dirty="0">
                <a:cs typeface="Calibri" panose="020F0502020204030204" pitchFamily="34" charset="0"/>
                <a:sym typeface="Calibri" panose="020F0502020204030204" pitchFamily="34" charset="0"/>
                <a:hlinkClick r:id="rId3"/>
              </a:rPr>
              <a:t>https://www.aat.gov.au/apply-for-a-review/national-disability-insurance-scheme-ndis</a:t>
            </a:r>
            <a:r>
              <a:rPr lang="en-US" altLang="en-US" sz="2300" dirty="0">
                <a:cs typeface="Calibri" panose="020F0502020204030204" pitchFamily="34" charset="0"/>
                <a:sym typeface="Calibri" panose="020F0502020204030204" pitchFamily="34" charset="0"/>
              </a:rPr>
              <a:t> </a:t>
            </a:r>
          </a:p>
          <a:p>
            <a:pPr defTabSz="894923">
              <a:defRPr/>
            </a:pPr>
            <a:endParaRPr lang="en-US" altLang="en-US" sz="2300" dirty="0">
              <a:cs typeface="Calibri" panose="020F0502020204030204" pitchFamily="34" charset="0"/>
              <a:sym typeface="Calibri" panose="020F0502020204030204" pitchFamily="34" charset="0"/>
            </a:endParaRPr>
          </a:p>
          <a:p>
            <a:endParaRPr lang="en-US" dirty="0"/>
          </a:p>
          <a:p>
            <a:r>
              <a:rPr lang="en-US" dirty="0"/>
              <a:t>Crowd were pumped that  ‘all external reviews were passed when done properly by a lawyer’?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39</a:t>
            </a:fld>
            <a:endParaRPr lang="en-US"/>
          </a:p>
        </p:txBody>
      </p:sp>
    </p:spTree>
    <p:extLst>
      <p:ext uri="{BB962C8B-B14F-4D97-AF65-F5344CB8AC3E}">
        <p14:creationId xmlns:p14="http://schemas.microsoft.com/office/powerpoint/2010/main" val="313339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4</a:t>
            </a:fld>
            <a:endParaRPr lang="en-US"/>
          </a:p>
        </p:txBody>
      </p:sp>
    </p:spTree>
    <p:extLst>
      <p:ext uri="{BB962C8B-B14F-4D97-AF65-F5344CB8AC3E}">
        <p14:creationId xmlns:p14="http://schemas.microsoft.com/office/powerpoint/2010/main" val="3919135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3500" b="0" i="0" u="sng" dirty="0">
                <a:solidFill>
                  <a:schemeClr val="tx1"/>
                </a:solidFill>
                <a:hlinkClick r:id="rId3">
                  <a:extLst>
                    <a:ext uri="{A12FA001-AC4F-418D-AE19-62706E023703}">
                      <ahyp:hlinkClr xmlns="" xmlns:ahyp="http://schemas.microsoft.com/office/drawing/2018/hyperlinkcolor" val="tx"/>
                    </a:ext>
                  </a:extLst>
                </a:hlinkClick>
              </a:rPr>
              <a:t>Q: Where can I get in touch with a LAC? What do they do? </a:t>
            </a:r>
          </a:p>
          <a:p>
            <a:pPr marL="783058" lvl="1"/>
            <a:endParaRPr lang="en-AU" sz="3900" b="0" i="0" u="sng" dirty="0">
              <a:hlinkClick r:id="rId3">
                <a:extLst>
                  <a:ext uri="{A12FA001-AC4F-418D-AE19-62706E023703}">
                    <ahyp:hlinkClr xmlns="" xmlns:ahyp="http://schemas.microsoft.com/office/drawing/2018/hyperlinkcolor" val="tx"/>
                  </a:ext>
                </a:extLst>
              </a:hlinkClick>
            </a:endParaRPr>
          </a:p>
          <a:p>
            <a:pPr marL="783058" lvl="1"/>
            <a:endParaRPr lang="en-AU" sz="3900" u="sng" dirty="0">
              <a:hlinkClick r:id="rId3">
                <a:extLst>
                  <a:ext uri="{A12FA001-AC4F-418D-AE19-62706E023703}">
                    <ahyp:hlinkClr xmlns="" xmlns:ahyp="http://schemas.microsoft.com/office/drawing/2018/hyperlinkcolor" val="tx"/>
                  </a:ext>
                </a:extLst>
              </a:hlinkClick>
            </a:endParaRPr>
          </a:p>
          <a:p>
            <a:pPr marL="783058" lvl="1"/>
            <a:endParaRPr lang="en-AU" sz="3900" dirty="0">
              <a:hlinkClick r:id="rId3">
                <a:extLst>
                  <a:ext uri="{A12FA001-AC4F-418D-AE19-62706E023703}">
                    <ahyp:hlinkClr xmlns="" xmlns:ahyp="http://schemas.microsoft.com/office/drawing/2018/hyperlinkcolor" val="tx"/>
                  </a:ext>
                </a:extLst>
              </a:hlinkClick>
            </a:endParaRPr>
          </a:p>
          <a:p>
            <a:pPr marL="783058" lvl="1"/>
            <a:r>
              <a:rPr lang="en-AU" sz="3900" dirty="0">
                <a:hlinkClick r:id="rId3">
                  <a:extLst>
                    <a:ext uri="{A12FA001-AC4F-418D-AE19-62706E023703}">
                      <ahyp:hlinkClr xmlns="" xmlns:ahyp="http://schemas.microsoft.com/office/drawing/2018/hyperlinkcolor" val="tx"/>
                    </a:ext>
                  </a:extLst>
                </a:hlinkClick>
              </a:rPr>
              <a:t>https://www.ndis.gov.au/understanding/what-ndis/whos-rolling-out-ndis/lac-partners-community</a:t>
            </a:r>
            <a:r>
              <a:rPr lang="en-AU" sz="3900" dirty="0"/>
              <a:t> </a:t>
            </a:r>
          </a:p>
          <a:p>
            <a:endParaRPr lang="en-US" dirty="0"/>
          </a:p>
          <a:p>
            <a:r>
              <a:rPr lang="en-US" b="1" u="none" dirty="0"/>
              <a:t>Role of Local Area Coordination (LAC)</a:t>
            </a:r>
            <a:endParaRPr lang="en-US" b="1" u="none" dirty="0">
              <a:cs typeface="Calibri"/>
            </a:endParaRPr>
          </a:p>
          <a:p>
            <a:endParaRPr lang="en-US" b="1" dirty="0"/>
          </a:p>
          <a:p>
            <a:r>
              <a:rPr lang="en-US" dirty="0"/>
              <a:t>LACs can help you to:</a:t>
            </a:r>
            <a:endParaRPr lang="en-US" dirty="0">
              <a:cs typeface="Calibri"/>
            </a:endParaRPr>
          </a:p>
          <a:p>
            <a:pPr marL="559327" indent="-559327">
              <a:buFont typeface="Arial"/>
              <a:buChar char="•"/>
            </a:pPr>
            <a:r>
              <a:rPr lang="en-US" dirty="0"/>
              <a:t>Understand and access the NDIS – This can include workshops or individual conversations about the NDIS.</a:t>
            </a:r>
            <a:endParaRPr lang="en-US" dirty="0">
              <a:cs typeface="Calibri"/>
            </a:endParaRPr>
          </a:p>
          <a:p>
            <a:pPr marL="559327" indent="-559327">
              <a:buFont typeface="Arial"/>
              <a:buChar char="•"/>
            </a:pPr>
            <a:r>
              <a:rPr lang="en-US" dirty="0"/>
              <a:t>Create a plan – If you are eligible for an NDIS support plan, your LAC will have a conversation with you to learn about your current situation, supports, and goals to help develop your plan. It is important to know that LACs cannot approve an NDIS plan, this is done by someone from the NDIA.</a:t>
            </a:r>
            <a:endParaRPr lang="en-US" dirty="0">
              <a:cs typeface="Calibri"/>
            </a:endParaRPr>
          </a:p>
          <a:p>
            <a:pPr marL="559327" indent="-559327">
              <a:buFont typeface="Arial"/>
              <a:buChar char="•"/>
            </a:pPr>
            <a:r>
              <a:rPr lang="en-US" dirty="0"/>
              <a:t>Implement your plan - Your LAC will help you to find and start receiving the services in your NDIS plan. Your LAC can also provide assistance throughout your plan if you have any questions.</a:t>
            </a:r>
            <a:endParaRPr lang="en-US" dirty="0">
              <a:cs typeface="Calibri"/>
            </a:endParaRPr>
          </a:p>
          <a:p>
            <a:pPr marL="559327" indent="-559327">
              <a:buFont typeface="Arial"/>
              <a:buChar char="•"/>
            </a:pPr>
            <a:r>
              <a:rPr lang="en-US" dirty="0"/>
              <a:t>Review your plan – Your LAC will work with you to make changes to your plan through a plan review. This generally occurs 12 months after your plan is implemented.</a:t>
            </a:r>
            <a:endParaRPr lang="en-US" dirty="0">
              <a:cs typeface="Calibri"/>
            </a:endParaRPr>
          </a:p>
          <a:p>
            <a:endParaRPr lang="en-US" dirty="0"/>
          </a:p>
          <a:p>
            <a:endParaRPr lang="en-US" dirty="0"/>
          </a:p>
          <a:p>
            <a:r>
              <a:rPr lang="en-US" b="1" dirty="0"/>
              <a:t>Linking you to information and support in your community</a:t>
            </a:r>
            <a:endParaRPr lang="en-US" b="1" dirty="0">
              <a:cs typeface="Calibri"/>
            </a:endParaRPr>
          </a:p>
          <a:p>
            <a:endParaRPr lang="en-US" b="1" dirty="0"/>
          </a:p>
          <a:p>
            <a:r>
              <a:rPr lang="en-US" dirty="0"/>
              <a:t>LACs will help you:</a:t>
            </a:r>
            <a:endParaRPr lang="en-US" dirty="0">
              <a:cs typeface="Calibri"/>
            </a:endParaRPr>
          </a:p>
          <a:p>
            <a:pPr marL="559327" indent="-559327">
              <a:buFont typeface="Arial"/>
              <a:buChar char="•"/>
            </a:pPr>
            <a:r>
              <a:rPr lang="en-US" dirty="0"/>
              <a:t>Learn about support available in your local community;</a:t>
            </a:r>
            <a:endParaRPr lang="en-US" dirty="0">
              <a:cs typeface="Calibri"/>
            </a:endParaRPr>
          </a:p>
          <a:p>
            <a:pPr marL="559327" indent="-559327">
              <a:buFont typeface="Arial"/>
              <a:buChar char="•"/>
            </a:pPr>
            <a:r>
              <a:rPr lang="en-US" dirty="0"/>
              <a:t>Understand how the </a:t>
            </a:r>
            <a:r>
              <a:rPr lang="en-US" dirty="0">
                <a:hlinkClick r:id="rId4"/>
              </a:rPr>
              <a:t>NDIS works with other government services</a:t>
            </a:r>
            <a:r>
              <a:rPr lang="en-US" dirty="0"/>
              <a:t> – this is supports like education, health, and transport;</a:t>
            </a:r>
            <a:endParaRPr lang="en-US" dirty="0">
              <a:cs typeface="Calibri"/>
            </a:endParaRPr>
          </a:p>
          <a:p>
            <a:pPr marL="559327" indent="-559327">
              <a:buFont typeface="Arial"/>
              <a:buChar char="•"/>
            </a:pPr>
            <a:r>
              <a:rPr lang="en-US" dirty="0"/>
              <a:t>Sustain informal supports around you – this is family, friends and local community members.</a:t>
            </a:r>
            <a:endParaRPr lang="en-US" dirty="0">
              <a:cs typeface="Calibri"/>
            </a:endParaRPr>
          </a:p>
          <a:p>
            <a:endParaRPr lang="en-US" dirty="0"/>
          </a:p>
          <a:p>
            <a:r>
              <a:rPr lang="en-US" dirty="0"/>
              <a:t>You can ask your LAC about the supports available in your community, even if you're not eligible for an NDIS support plan. Partners delivering LAC services will also work to make your community more welcoming and inclusive.</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D77D010B-EA9C-9544-BFC0-957EF43A25AE}" type="slidenum">
              <a:rPr lang="en-US" smtClean="0"/>
              <a:pPr/>
              <a:t>40</a:t>
            </a:fld>
            <a:endParaRPr lang="en-US"/>
          </a:p>
        </p:txBody>
      </p:sp>
    </p:spTree>
    <p:extLst>
      <p:ext uri="{BB962C8B-B14F-4D97-AF65-F5344CB8AC3E}">
        <p14:creationId xmlns:p14="http://schemas.microsoft.com/office/powerpoint/2010/main" val="3470668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923">
              <a:defRPr/>
            </a:pPr>
            <a:r>
              <a:rPr lang="en-US" sz="2300" dirty="0">
                <a:hlinkClick r:id="rId3"/>
              </a:rPr>
              <a:t>https://providers.dhhs.vic.gov.au/aged-care-assessment-younger-people-disability</a:t>
            </a:r>
            <a:r>
              <a:rPr lang="en-US" sz="2300" dirty="0"/>
              <a:t> </a:t>
            </a:r>
          </a:p>
          <a:p>
            <a:endParaRPr lang="en-US"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41</a:t>
            </a:fld>
            <a:endParaRPr lang="en-US"/>
          </a:p>
        </p:txBody>
      </p:sp>
    </p:spTree>
    <p:extLst>
      <p:ext uri="{BB962C8B-B14F-4D97-AF65-F5344CB8AC3E}">
        <p14:creationId xmlns:p14="http://schemas.microsoft.com/office/powerpoint/2010/main" val="820092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another session that goes over these. </a:t>
            </a:r>
          </a:p>
        </p:txBody>
      </p:sp>
      <p:sp>
        <p:nvSpPr>
          <p:cNvPr id="4" name="Slide Number Placeholder 3"/>
          <p:cNvSpPr>
            <a:spLocks noGrp="1"/>
          </p:cNvSpPr>
          <p:nvPr>
            <p:ph type="sldNum" sz="quarter" idx="5"/>
          </p:nvPr>
        </p:nvSpPr>
        <p:spPr/>
        <p:txBody>
          <a:bodyPr/>
          <a:lstStyle/>
          <a:p>
            <a:fld id="{D77D010B-EA9C-9544-BFC0-957EF43A25AE}" type="slidenum">
              <a:rPr lang="en-US" smtClean="0"/>
              <a:pPr/>
              <a:t>42</a:t>
            </a:fld>
            <a:endParaRPr lang="en-US"/>
          </a:p>
        </p:txBody>
      </p:sp>
    </p:spTree>
    <p:extLst>
      <p:ext uri="{BB962C8B-B14F-4D97-AF65-F5344CB8AC3E}">
        <p14:creationId xmlns:p14="http://schemas.microsoft.com/office/powerpoint/2010/main" val="23306135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D010B-EA9C-9544-BFC0-957EF43A25AE}" type="slidenum">
              <a:rPr lang="en-US" smtClean="0"/>
              <a:pPr/>
              <a:t>43</a:t>
            </a:fld>
            <a:endParaRPr lang="en-US"/>
          </a:p>
        </p:txBody>
      </p:sp>
    </p:spTree>
    <p:extLst>
      <p:ext uri="{BB962C8B-B14F-4D97-AF65-F5344CB8AC3E}">
        <p14:creationId xmlns:p14="http://schemas.microsoft.com/office/powerpoint/2010/main" val="2330613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44</a:t>
            </a:fld>
            <a:endParaRPr lang="en-US"/>
          </a:p>
        </p:txBody>
      </p:sp>
    </p:spTree>
    <p:extLst>
      <p:ext uri="{BB962C8B-B14F-4D97-AF65-F5344CB8AC3E}">
        <p14:creationId xmlns:p14="http://schemas.microsoft.com/office/powerpoint/2010/main" val="9840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What service providers offer free pre-planning sessions?</a:t>
            </a:r>
          </a:p>
        </p:txBody>
      </p:sp>
      <p:sp>
        <p:nvSpPr>
          <p:cNvPr id="4" name="Slide Number Placeholder 3"/>
          <p:cNvSpPr>
            <a:spLocks noGrp="1"/>
          </p:cNvSpPr>
          <p:nvPr>
            <p:ph type="sldNum" sz="quarter" idx="10"/>
          </p:nvPr>
        </p:nvSpPr>
        <p:spPr/>
        <p:txBody>
          <a:bodyPr/>
          <a:lstStyle/>
          <a:p>
            <a:fld id="{D77D010B-EA9C-9544-BFC0-957EF43A25AE}" type="slidenum">
              <a:rPr lang="en-US" smtClean="0"/>
              <a:pPr/>
              <a:t>45</a:t>
            </a:fld>
            <a:endParaRPr lang="en-US"/>
          </a:p>
        </p:txBody>
      </p:sp>
    </p:spTree>
    <p:extLst>
      <p:ext uri="{BB962C8B-B14F-4D97-AF65-F5344CB8AC3E}">
        <p14:creationId xmlns:p14="http://schemas.microsoft.com/office/powerpoint/2010/main" val="3675947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77D010B-EA9C-9544-BFC0-957EF43A25AE}" type="slidenum">
              <a:rPr lang="en-US" smtClean="0"/>
              <a:pPr/>
              <a:t>46</a:t>
            </a:fld>
            <a:endParaRPr lang="en-US"/>
          </a:p>
        </p:txBody>
      </p:sp>
    </p:spTree>
    <p:extLst>
      <p:ext uri="{BB962C8B-B14F-4D97-AF65-F5344CB8AC3E}">
        <p14:creationId xmlns:p14="http://schemas.microsoft.com/office/powerpoint/2010/main" val="361326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47</a:t>
            </a:fld>
            <a:endParaRPr lang="en-US"/>
          </a:p>
        </p:txBody>
      </p:sp>
    </p:spTree>
    <p:extLst>
      <p:ext uri="{BB962C8B-B14F-4D97-AF65-F5344CB8AC3E}">
        <p14:creationId xmlns:p14="http://schemas.microsoft.com/office/powerpoint/2010/main" val="10182862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48</a:t>
            </a:fld>
            <a:endParaRPr lang="en-US"/>
          </a:p>
        </p:txBody>
      </p:sp>
    </p:spTree>
    <p:extLst>
      <p:ext uri="{BB962C8B-B14F-4D97-AF65-F5344CB8AC3E}">
        <p14:creationId xmlns:p14="http://schemas.microsoft.com/office/powerpoint/2010/main" val="2534962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49</a:t>
            </a:fld>
            <a:endParaRPr lang="en-US"/>
          </a:p>
        </p:txBody>
      </p:sp>
    </p:spTree>
    <p:extLst>
      <p:ext uri="{BB962C8B-B14F-4D97-AF65-F5344CB8AC3E}">
        <p14:creationId xmlns:p14="http://schemas.microsoft.com/office/powerpoint/2010/main" val="403357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Now we’re going back to explain WHAT it is with some background</a:t>
            </a:r>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5</a:t>
            </a:fld>
            <a:endParaRPr lang="en-US"/>
          </a:p>
        </p:txBody>
      </p:sp>
    </p:spTree>
    <p:extLst>
      <p:ext uri="{BB962C8B-B14F-4D97-AF65-F5344CB8AC3E}">
        <p14:creationId xmlns:p14="http://schemas.microsoft.com/office/powerpoint/2010/main" val="39191355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Source: https://www.ndis.gov.au/html/sites/default/files/documents/fact_sheet_supports_ndis_fund_healthcare.pdf</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77D010B-EA9C-9544-BFC0-957EF43A25AE}" type="slidenum">
              <a:rPr lang="en-US" smtClean="0"/>
              <a:pPr/>
              <a:t>50</a:t>
            </a:fld>
            <a:endParaRPr lang="en-US"/>
          </a:p>
        </p:txBody>
      </p:sp>
    </p:spTree>
    <p:extLst>
      <p:ext uri="{BB962C8B-B14F-4D97-AF65-F5344CB8AC3E}">
        <p14:creationId xmlns:p14="http://schemas.microsoft.com/office/powerpoint/2010/main" val="5130252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Slide Image Placeholder 1">
            <a:extLst>
              <a:ext uri="{FF2B5EF4-FFF2-40B4-BE49-F238E27FC236}">
                <a16:creationId xmlns="" xmlns:a16="http://schemas.microsoft.com/office/drawing/2014/main" id="{9F85D3C1-E77E-424F-A01D-28F7CE534C0A}"/>
              </a:ext>
            </a:extLst>
          </p:cNvPr>
          <p:cNvSpPr>
            <a:spLocks noGrp="1" noRot="1" noChangeAspect="1" noTextEdit="1"/>
          </p:cNvSpPr>
          <p:nvPr>
            <p:ph type="sldImg"/>
          </p:nvPr>
        </p:nvSpPr>
        <p:spPr>
          <a:ln>
            <a:headEnd/>
            <a:tailEnd/>
          </a:ln>
        </p:spPr>
      </p:sp>
      <p:sp>
        <p:nvSpPr>
          <p:cNvPr id="358402" name="Notes Placeholder 2">
            <a:extLst>
              <a:ext uri="{FF2B5EF4-FFF2-40B4-BE49-F238E27FC236}">
                <a16:creationId xmlns="" xmlns:a16="http://schemas.microsoft.com/office/drawing/2014/main" id="{4C96F882-A6D0-3B4A-ADC1-0BE8A5D1956A}"/>
              </a:ext>
            </a:extLst>
          </p:cNvPr>
          <p:cNvSpPr txBox="1">
            <a:spLocks noGrp="1" noChangeArrowheads="1"/>
          </p:cNvSpPr>
          <p:nvPr>
            <p:ph type="body" idx="1"/>
          </p:nvPr>
        </p:nvSpPr>
        <p:spPr/>
        <p:txBody>
          <a:bodyPr/>
          <a:lstStyle/>
          <a:p>
            <a:r>
              <a:rPr lang="en-US" i="1" dirty="0"/>
              <a:t>Source: https://www.ndis.gov.au/html/sites/default/files/documents/fact_sheet_supports_ndis_fund_healthcare.pdf</a:t>
            </a:r>
            <a:endParaRPr lang="en-US" dirty="0"/>
          </a:p>
          <a:p>
            <a:endParaRPr lang="en-US" altLang="en-US" dirty="0">
              <a:latin typeface="Arial" panose="020B0604020202020204" pitchFamily="34" charset="0"/>
              <a:cs typeface="Arial" panose="020B0604020202020204" pitchFamily="34" charset="0"/>
            </a:endParaRPr>
          </a:p>
        </p:txBody>
      </p:sp>
      <p:sp>
        <p:nvSpPr>
          <p:cNvPr id="358403" name="Slide Number Placeholder 3">
            <a:extLst>
              <a:ext uri="{FF2B5EF4-FFF2-40B4-BE49-F238E27FC236}">
                <a16:creationId xmlns="" xmlns:a16="http://schemas.microsoft.com/office/drawing/2014/main" id="{3D6315D9-D32D-B14A-BCBA-2FC593A15479}"/>
              </a:ext>
            </a:extLst>
          </p:cNvPr>
          <p:cNvSpPr>
            <a:spLocks noGrp="1"/>
          </p:cNvSpPr>
          <p:nvPr>
            <p:ph type="sldNum" sz="quarter" idx="12"/>
          </p:nvPr>
        </p:nvSpPr>
        <p:spPr>
          <a:noFill/>
        </p:spPr>
        <p:txBody>
          <a:bodyPr/>
          <a:lstStyle>
            <a:lvl1pPr>
              <a:defRPr sz="27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1454250" indent="-559327">
              <a:defRPr sz="27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2237308" indent="-447462">
              <a:defRPr sz="27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3132231" indent="-447462">
              <a:defRPr sz="27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4027155" indent="-447462">
              <a:defRPr sz="27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922078" indent="-447462" eaLnBrk="0" fontAlgn="base" hangingPunct="0">
              <a:spcBef>
                <a:spcPct val="0"/>
              </a:spcBef>
              <a:spcAft>
                <a:spcPct val="0"/>
              </a:spcAft>
              <a:defRPr sz="27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5817001" indent="-447462" eaLnBrk="0" fontAlgn="base" hangingPunct="0">
              <a:spcBef>
                <a:spcPct val="0"/>
              </a:spcBef>
              <a:spcAft>
                <a:spcPct val="0"/>
              </a:spcAft>
              <a:defRPr sz="27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6711925" indent="-447462" eaLnBrk="0" fontAlgn="base" hangingPunct="0">
              <a:spcBef>
                <a:spcPct val="0"/>
              </a:spcBef>
              <a:spcAft>
                <a:spcPct val="0"/>
              </a:spcAft>
              <a:defRPr sz="27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7606848" indent="-447462" eaLnBrk="0" fontAlgn="base" hangingPunct="0">
              <a:spcBef>
                <a:spcPct val="0"/>
              </a:spcBef>
              <a:spcAft>
                <a:spcPct val="0"/>
              </a:spcAft>
              <a:defRPr sz="27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6AFD856-8010-C441-B15E-A0BB291425D5}" type="slidenum">
              <a:rPr lang="en-US" altLang="en-US" sz="2300">
                <a:latin typeface="Calibri" panose="020F0502020204030204" pitchFamily="34" charset="0"/>
                <a:cs typeface="Calibri" panose="020F0502020204030204" pitchFamily="34" charset="0"/>
                <a:sym typeface="Calibri" panose="020F0502020204030204" pitchFamily="34" charset="0"/>
              </a:rPr>
              <a:pPr/>
              <a:t>51</a:t>
            </a:fld>
            <a:endParaRPr lang="en-US" altLang="en-US" sz="23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37896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D010B-EA9C-9544-BFC0-957EF43A25AE}" type="slidenum">
              <a:rPr lang="en-US" smtClean="0"/>
              <a:pPr/>
              <a:t>52</a:t>
            </a:fld>
            <a:endParaRPr lang="en-US"/>
          </a:p>
        </p:txBody>
      </p:sp>
    </p:spTree>
    <p:extLst>
      <p:ext uri="{BB962C8B-B14F-4D97-AF65-F5344CB8AC3E}">
        <p14:creationId xmlns:p14="http://schemas.microsoft.com/office/powerpoint/2010/main" val="1674060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53</a:t>
            </a:fld>
            <a:endParaRPr lang="en-US"/>
          </a:p>
        </p:txBody>
      </p:sp>
    </p:spTree>
    <p:extLst>
      <p:ext uri="{BB962C8B-B14F-4D97-AF65-F5344CB8AC3E}">
        <p14:creationId xmlns:p14="http://schemas.microsoft.com/office/powerpoint/2010/main" val="469608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54</a:t>
            </a:fld>
            <a:endParaRPr lang="en-US"/>
          </a:p>
        </p:txBody>
      </p:sp>
    </p:spTree>
    <p:extLst>
      <p:ext uri="{BB962C8B-B14F-4D97-AF65-F5344CB8AC3E}">
        <p14:creationId xmlns:p14="http://schemas.microsoft.com/office/powerpoint/2010/main" val="2094448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What is </a:t>
            </a:r>
            <a:r>
              <a:rPr lang="en-US" dirty="0" err="1"/>
              <a:t>myplace</a:t>
            </a:r>
            <a:r>
              <a:rPr lang="en-US" dirty="0"/>
              <a:t>?</a:t>
            </a:r>
          </a:p>
          <a:p>
            <a:r>
              <a:rPr lang="en-US" dirty="0"/>
              <a:t>A: The NDIS participant portal is called </a:t>
            </a:r>
            <a:r>
              <a:rPr lang="en-US" dirty="0" err="1"/>
              <a:t>myplace</a:t>
            </a:r>
            <a:r>
              <a:rPr lang="en-US" dirty="0"/>
              <a:t>.</a:t>
            </a:r>
            <a:endParaRPr lang="en-US" dirty="0">
              <a:cs typeface="Calibri"/>
            </a:endParaRPr>
          </a:p>
          <a:p>
            <a:r>
              <a:rPr lang="en-US" dirty="0"/>
              <a:t>It is a secure website portal on the Australian Government’s </a:t>
            </a:r>
            <a:r>
              <a:rPr lang="en-US" dirty="0" err="1"/>
              <a:t>myGov</a:t>
            </a:r>
            <a:r>
              <a:rPr lang="en-US" dirty="0"/>
              <a:t> website where you or a person you trust (a nominee or child representative) can access your NDIS information.</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77D010B-EA9C-9544-BFC0-957EF43A25AE}" type="slidenum">
              <a:rPr lang="en-US" smtClean="0"/>
              <a:pPr/>
              <a:t>55</a:t>
            </a:fld>
            <a:endParaRPr lang="en-US"/>
          </a:p>
        </p:txBody>
      </p:sp>
    </p:spTree>
    <p:extLst>
      <p:ext uri="{BB962C8B-B14F-4D97-AF65-F5344CB8AC3E}">
        <p14:creationId xmlns:p14="http://schemas.microsoft.com/office/powerpoint/2010/main" val="20690315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923">
              <a:defRPr/>
            </a:pPr>
            <a:r>
              <a:rPr lang="en-AU" sz="2300" dirty="0">
                <a:latin typeface="Calibri" panose="020F0502020204030204" pitchFamily="34" charset="0"/>
                <a:ea typeface="Helvetica Neue Light" panose="02000403000000020004" pitchFamily="2" charset="0"/>
                <a:cs typeface="Calibri" panose="020F0502020204030204" pitchFamily="34" charset="0"/>
                <a:sym typeface="Helvetica Neue Light"/>
              </a:rPr>
              <a:t>Source: </a:t>
            </a:r>
            <a:r>
              <a:rPr lang="en-AU" sz="2300" u="sng" dirty="0">
                <a:hlinkClick r:id="rId3"/>
              </a:rPr>
              <a:t>https://www.ndis.gov.au/participants/how-review-planning-decision</a:t>
            </a:r>
            <a:r>
              <a:rPr lang="en-AU" sz="2300" u="sng" dirty="0"/>
              <a:t> </a:t>
            </a:r>
            <a:endParaRPr lang="en-AU" sz="2300" dirty="0">
              <a:latin typeface="Calibri" panose="020F0502020204030204" pitchFamily="34" charset="0"/>
              <a:ea typeface="Helvetica Neue Light" panose="02000403000000020004" pitchFamily="2" charset="0"/>
              <a:cs typeface="Calibri" panose="020F0502020204030204" pitchFamily="34" charset="0"/>
              <a:sym typeface="Helvetica Neue Light"/>
            </a:endParaRPr>
          </a:p>
          <a:p>
            <a:endParaRPr lang="en-US"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56</a:t>
            </a:fld>
            <a:endParaRPr lang="en-US"/>
          </a:p>
        </p:txBody>
      </p:sp>
    </p:spTree>
    <p:extLst>
      <p:ext uri="{BB962C8B-B14F-4D97-AF65-F5344CB8AC3E}">
        <p14:creationId xmlns:p14="http://schemas.microsoft.com/office/powerpoint/2010/main" val="24151197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Geelong PSG member suggests if you have a 12 month plan, get the ball rolling for review at month 9 as to ensure you are not let with out support </a:t>
            </a:r>
          </a:p>
        </p:txBody>
      </p:sp>
      <p:sp>
        <p:nvSpPr>
          <p:cNvPr id="4" name="Slide Number Placeholder 3"/>
          <p:cNvSpPr>
            <a:spLocks noGrp="1"/>
          </p:cNvSpPr>
          <p:nvPr>
            <p:ph type="sldNum" sz="quarter" idx="10"/>
          </p:nvPr>
        </p:nvSpPr>
        <p:spPr/>
        <p:txBody>
          <a:bodyPr/>
          <a:lstStyle/>
          <a:p>
            <a:fld id="{D77D010B-EA9C-9544-BFC0-957EF43A25AE}" type="slidenum">
              <a:rPr lang="en-US" smtClean="0"/>
              <a:pPr/>
              <a:t>57</a:t>
            </a:fld>
            <a:endParaRPr lang="en-US"/>
          </a:p>
        </p:txBody>
      </p:sp>
    </p:spTree>
    <p:extLst>
      <p:ext uri="{BB962C8B-B14F-4D97-AF65-F5344CB8AC3E}">
        <p14:creationId xmlns:p14="http://schemas.microsoft.com/office/powerpoint/2010/main" val="11263162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923">
              <a:defRPr/>
            </a:pPr>
            <a:r>
              <a:rPr lang="en-US" altLang="en-US" sz="2300" dirty="0">
                <a:cs typeface="Calibri" panose="020F0502020204030204" pitchFamily="34" charset="0"/>
                <a:sym typeface="Calibri" panose="020F0502020204030204" pitchFamily="34" charset="0"/>
                <a:hlinkClick r:id="rId3"/>
              </a:rPr>
              <a:t>https://www.aat.gov.au/apply-for-a-review/national-disability-insurance-scheme-ndis</a:t>
            </a:r>
            <a:r>
              <a:rPr lang="en-US" altLang="en-US" sz="2300" dirty="0">
                <a:cs typeface="Calibri" panose="020F0502020204030204" pitchFamily="34" charset="0"/>
                <a:sym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58</a:t>
            </a:fld>
            <a:endParaRPr lang="en-US"/>
          </a:p>
        </p:txBody>
      </p:sp>
    </p:spTree>
    <p:extLst>
      <p:ext uri="{BB962C8B-B14F-4D97-AF65-F5344CB8AC3E}">
        <p14:creationId xmlns:p14="http://schemas.microsoft.com/office/powerpoint/2010/main" val="42197488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also recommend using this to help with your initial application. Should we duplicate and insert this slide earlier? </a:t>
            </a:r>
          </a:p>
          <a:p>
            <a:endParaRPr lang="en-AU" dirty="0"/>
          </a:p>
          <a:p>
            <a:r>
              <a:rPr lang="en-AU" dirty="0"/>
              <a:t>Q: is this advocacy free? Mostly</a:t>
            </a:r>
          </a:p>
        </p:txBody>
      </p:sp>
      <p:sp>
        <p:nvSpPr>
          <p:cNvPr id="4" name="Slide Number Placeholder 3"/>
          <p:cNvSpPr>
            <a:spLocks noGrp="1"/>
          </p:cNvSpPr>
          <p:nvPr>
            <p:ph type="sldNum" sz="quarter" idx="10"/>
          </p:nvPr>
        </p:nvSpPr>
        <p:spPr/>
        <p:txBody>
          <a:bodyPr/>
          <a:lstStyle/>
          <a:p>
            <a:fld id="{D77D010B-EA9C-9544-BFC0-957EF43A25AE}" type="slidenum">
              <a:rPr lang="en-US" smtClean="0"/>
              <a:pPr/>
              <a:t>59</a:t>
            </a:fld>
            <a:endParaRPr lang="en-US"/>
          </a:p>
        </p:txBody>
      </p:sp>
    </p:spTree>
    <p:extLst>
      <p:ext uri="{BB962C8B-B14F-4D97-AF65-F5344CB8AC3E}">
        <p14:creationId xmlns:p14="http://schemas.microsoft.com/office/powerpoint/2010/main" val="224948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Previously there would be a local service in e.g. Henty which provided help with filling in forms. If this service was available</a:t>
            </a:r>
            <a:r>
              <a:rPr lang="en-AU" baseline="0" dirty="0" smtClean="0"/>
              <a:t> and funded by NSW they set the rules for who could access the service. If there was a service nearby that’s the one you used or were assigned to. </a:t>
            </a:r>
          </a:p>
          <a:p>
            <a:endParaRPr lang="en-AU" baseline="0" dirty="0" smtClean="0"/>
          </a:p>
          <a:p>
            <a:r>
              <a:rPr lang="en-AU" baseline="0" dirty="0" smtClean="0"/>
              <a:t>NDIS now says that each person can specify what they need. If that is help filling in forms but you don’t like the local place or you had a bad experience there </a:t>
            </a:r>
            <a:r>
              <a:rPr lang="en-US" baseline="0" dirty="0" smtClean="0"/>
              <a:t>you can now say you need that specific service but you want one to one help at home through a support worker. </a:t>
            </a:r>
          </a:p>
          <a:p>
            <a:endParaRPr lang="en-US" baseline="0" dirty="0" smtClean="0"/>
          </a:p>
          <a:p>
            <a:r>
              <a:rPr lang="en-US" baseline="0" dirty="0" smtClean="0"/>
              <a:t>Or people who may not have been able to access that service because they were out of the local catchment area or didn’t fit their specific access requirements can now specify that they DO want to go there for the help. If the package is accepted then you can make the choice that is right for you. </a:t>
            </a:r>
          </a:p>
          <a:p>
            <a:endParaRPr lang="en-US" baseline="0" dirty="0" smtClean="0"/>
          </a:p>
          <a:p>
            <a:r>
              <a:rPr lang="en-US" baseline="0" dirty="0" smtClean="0"/>
              <a:t>In terms of the provider this means that they have to compete to be included in people’s plans and they now get their funding by the individual’s choosing them. This is mostly good for care recipients but some services with less take-up might need to close or change how they operate. </a:t>
            </a:r>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6</a:t>
            </a:fld>
            <a:endParaRPr lang="en-US"/>
          </a:p>
        </p:txBody>
      </p:sp>
    </p:spTree>
    <p:extLst>
      <p:ext uri="{BB962C8B-B14F-4D97-AF65-F5344CB8AC3E}">
        <p14:creationId xmlns:p14="http://schemas.microsoft.com/office/powerpoint/2010/main" val="1430117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60</a:t>
            </a:fld>
            <a:endParaRPr lang="en-US"/>
          </a:p>
        </p:txBody>
      </p:sp>
    </p:spTree>
    <p:extLst>
      <p:ext uri="{BB962C8B-B14F-4D97-AF65-F5344CB8AC3E}">
        <p14:creationId xmlns:p14="http://schemas.microsoft.com/office/powerpoint/2010/main" val="6456233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We are keen to know how many people apply for NDIS following these sessions and whether they are successful or not.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Please drop us a line at </a:t>
            </a:r>
            <a:r>
              <a:rPr lang="en-AU" sz="1200" u="sng" kern="1200" dirty="0" smtClean="0">
                <a:solidFill>
                  <a:schemeClr val="tx1"/>
                </a:solidFill>
                <a:effectLst/>
                <a:latin typeface="+mn-lt"/>
                <a:ea typeface="+mn-ea"/>
                <a:cs typeface="+mn-cs"/>
                <a:hlinkClick r:id="rId3"/>
              </a:rPr>
              <a:t>information@emerge.org.au</a:t>
            </a:r>
            <a:r>
              <a:rPr lang="en-AU" sz="1200" kern="1200" dirty="0" smtClean="0">
                <a:solidFill>
                  <a:schemeClr val="tx1"/>
                </a:solidFill>
                <a:effectLst/>
                <a:latin typeface="+mn-lt"/>
                <a:ea typeface="+mn-ea"/>
                <a:cs typeface="+mn-cs"/>
              </a:rPr>
              <a:t> to let us know if you are applying (or reapplying) for NDIS following one of these sessions as we will get in touch with you to follow up on the outcome.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7D010B-EA9C-9544-BFC0-957EF43A25AE}" type="slidenum">
              <a:rPr lang="en-US" smtClean="0"/>
              <a:pPr/>
              <a:t>61</a:t>
            </a:fld>
            <a:endParaRPr lang="en-US"/>
          </a:p>
        </p:txBody>
      </p:sp>
    </p:spTree>
    <p:extLst>
      <p:ext uri="{BB962C8B-B14F-4D97-AF65-F5344CB8AC3E}">
        <p14:creationId xmlns:p14="http://schemas.microsoft.com/office/powerpoint/2010/main" val="407130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7</a:t>
            </a:fld>
            <a:endParaRPr lang="en-US"/>
          </a:p>
        </p:txBody>
      </p:sp>
    </p:spTree>
    <p:extLst>
      <p:ext uri="{BB962C8B-B14F-4D97-AF65-F5344CB8AC3E}">
        <p14:creationId xmlns:p14="http://schemas.microsoft.com/office/powerpoint/2010/main" val="149452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77D010B-EA9C-9544-BFC0-957EF43A25AE}" type="slidenum">
              <a:rPr lang="en-US" smtClean="0"/>
              <a:pPr/>
              <a:t>8</a:t>
            </a:fld>
            <a:endParaRPr lang="en-US"/>
          </a:p>
        </p:txBody>
      </p:sp>
    </p:spTree>
    <p:extLst>
      <p:ext uri="{BB962C8B-B14F-4D97-AF65-F5344CB8AC3E}">
        <p14:creationId xmlns:p14="http://schemas.microsoft.com/office/powerpoint/2010/main" val="334686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77D010B-EA9C-9544-BFC0-957EF43A25AE}" type="slidenum">
              <a:rPr lang="en-US" smtClean="0"/>
              <a:pPr/>
              <a:t>9</a:t>
            </a:fld>
            <a:endParaRPr lang="en-US"/>
          </a:p>
        </p:txBody>
      </p:sp>
    </p:spTree>
    <p:extLst>
      <p:ext uri="{BB962C8B-B14F-4D97-AF65-F5344CB8AC3E}">
        <p14:creationId xmlns:p14="http://schemas.microsoft.com/office/powerpoint/2010/main" val="222539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Dr Heidi Nicholl - Emerge Australia</a:t>
            </a:r>
          </a:p>
        </p:txBody>
      </p:sp>
      <p:sp>
        <p:nvSpPr>
          <p:cNvPr id="5" name="Footer Placeholder 4"/>
          <p:cNvSpPr>
            <a:spLocks noGrp="1"/>
          </p:cNvSpPr>
          <p:nvPr>
            <p:ph type="ftr" sz="quarter" idx="11"/>
          </p:nvPr>
        </p:nvSpPr>
        <p:spPr/>
        <p:txBody>
          <a:bodyPr/>
          <a:lstStyle/>
          <a:p>
            <a:r>
              <a:rPr lang="en-US"/>
              <a:t>ME/CFS : What we can see and what we can't.</a:t>
            </a:r>
          </a:p>
        </p:txBody>
      </p:sp>
      <p:sp>
        <p:nvSpPr>
          <p:cNvPr id="6" name="Slide Number Placeholder 5"/>
          <p:cNvSpPr>
            <a:spLocks noGrp="1"/>
          </p:cNvSpPr>
          <p:nvPr>
            <p:ph type="sldNum" sz="quarter" idx="12"/>
          </p:nvPr>
        </p:nvSpPr>
        <p:spPr/>
        <p:txBody>
          <a:bodyPr/>
          <a:lstStyle/>
          <a:p>
            <a:fld id="{E527C44A-956C-DE47-8C46-F38CDA2C20D7}" type="slidenum">
              <a:rPr lang="en-US" smtClean="0"/>
              <a:pPr/>
              <a:t>‹#›</a:t>
            </a:fld>
            <a:endParaRPr lang="en-US"/>
          </a:p>
        </p:txBody>
      </p:sp>
    </p:spTree>
    <p:extLst>
      <p:ext uri="{BB962C8B-B14F-4D97-AF65-F5344CB8AC3E}">
        <p14:creationId xmlns:p14="http://schemas.microsoft.com/office/powerpoint/2010/main" val="799315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Dr Heidi Nicholl - Emerge Australia</a:t>
            </a:r>
          </a:p>
        </p:txBody>
      </p:sp>
      <p:sp>
        <p:nvSpPr>
          <p:cNvPr id="5" name="Footer Placeholder 4"/>
          <p:cNvSpPr>
            <a:spLocks noGrp="1"/>
          </p:cNvSpPr>
          <p:nvPr>
            <p:ph type="ftr" sz="quarter" idx="11"/>
          </p:nvPr>
        </p:nvSpPr>
        <p:spPr/>
        <p:txBody>
          <a:bodyPr/>
          <a:lstStyle/>
          <a:p>
            <a:r>
              <a:rPr lang="en-US"/>
              <a:t>ME/CFS : What we can see and what we can't.</a:t>
            </a:r>
          </a:p>
        </p:txBody>
      </p:sp>
      <p:sp>
        <p:nvSpPr>
          <p:cNvPr id="6" name="Slide Number Placeholder 5"/>
          <p:cNvSpPr>
            <a:spLocks noGrp="1"/>
          </p:cNvSpPr>
          <p:nvPr>
            <p:ph type="sldNum" sz="quarter" idx="12"/>
          </p:nvPr>
        </p:nvSpPr>
        <p:spPr/>
        <p:txBody>
          <a:bodyPr/>
          <a:lstStyle/>
          <a:p>
            <a:fld id="{E527C44A-956C-DE47-8C46-F38CDA2C20D7}" type="slidenum">
              <a:rPr lang="en-US" smtClean="0"/>
              <a:pPr/>
              <a:t>‹#›</a:t>
            </a:fld>
            <a:endParaRPr lang="en-US"/>
          </a:p>
        </p:txBody>
      </p:sp>
    </p:spTree>
    <p:extLst>
      <p:ext uri="{BB962C8B-B14F-4D97-AF65-F5344CB8AC3E}">
        <p14:creationId xmlns:p14="http://schemas.microsoft.com/office/powerpoint/2010/main" val="238808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Dr Heidi Nicholl - Emerge Australia</a:t>
            </a:r>
          </a:p>
        </p:txBody>
      </p:sp>
      <p:sp>
        <p:nvSpPr>
          <p:cNvPr id="5" name="Footer Placeholder 4"/>
          <p:cNvSpPr>
            <a:spLocks noGrp="1"/>
          </p:cNvSpPr>
          <p:nvPr>
            <p:ph type="ftr" sz="quarter" idx="11"/>
          </p:nvPr>
        </p:nvSpPr>
        <p:spPr/>
        <p:txBody>
          <a:bodyPr/>
          <a:lstStyle/>
          <a:p>
            <a:r>
              <a:rPr lang="en-US"/>
              <a:t>ME/CFS : What we can see and what we can't.</a:t>
            </a:r>
          </a:p>
        </p:txBody>
      </p:sp>
      <p:sp>
        <p:nvSpPr>
          <p:cNvPr id="6" name="Slide Number Placeholder 5"/>
          <p:cNvSpPr>
            <a:spLocks noGrp="1"/>
          </p:cNvSpPr>
          <p:nvPr>
            <p:ph type="sldNum" sz="quarter" idx="12"/>
          </p:nvPr>
        </p:nvSpPr>
        <p:spPr/>
        <p:txBody>
          <a:bodyPr/>
          <a:lstStyle/>
          <a:p>
            <a:fld id="{E527C44A-956C-DE47-8C46-F38CDA2C20D7}" type="slidenum">
              <a:rPr lang="en-US" smtClean="0"/>
              <a:pPr/>
              <a:t>‹#›</a:t>
            </a:fld>
            <a:endParaRPr lang="en-US"/>
          </a:p>
        </p:txBody>
      </p:sp>
    </p:spTree>
    <p:extLst>
      <p:ext uri="{BB962C8B-B14F-4D97-AF65-F5344CB8AC3E}">
        <p14:creationId xmlns:p14="http://schemas.microsoft.com/office/powerpoint/2010/main" val="1586995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sp>
        <p:nvSpPr>
          <p:cNvPr id="41" name="Google Shape;41;p3"/>
          <p:cNvSpPr txBox="1">
            <a:spLocks noGrp="1"/>
          </p:cNvSpPr>
          <p:nvPr>
            <p:ph type="body" idx="1"/>
          </p:nvPr>
        </p:nvSpPr>
        <p:spPr>
          <a:xfrm>
            <a:off x="628650" y="1713081"/>
            <a:ext cx="7981656" cy="4351338"/>
          </a:xfrm>
          <a:prstGeom prst="rect">
            <a:avLst/>
          </a:prstGeom>
          <a:noFill/>
          <a:ln>
            <a:noFill/>
          </a:ln>
        </p:spPr>
        <p:txBody>
          <a:bodyPr spcFirstLastPara="1"/>
          <a:lstStyle>
            <a:lvl1pPr marL="342900" marR="0" lvl="0" indent="-304800" algn="l" rtl="0">
              <a:lnSpc>
                <a:spcPct val="110000"/>
              </a:lnSpc>
              <a:spcBef>
                <a:spcPts val="750"/>
              </a:spcBef>
              <a:spcAft>
                <a:spcPts val="0"/>
              </a:spcAft>
              <a:buClr>
                <a:schemeClr val="accent3"/>
              </a:buClr>
              <a:buSzPts val="2800"/>
              <a:buFont typeface="Arial"/>
              <a:buChar char="•"/>
              <a:defRPr sz="2100" b="0" i="0" u="none" strike="noStrike" cap="none">
                <a:solidFill>
                  <a:srgbClr val="092B35"/>
                </a:solidFill>
                <a:latin typeface="Arial"/>
                <a:ea typeface="Arial"/>
                <a:cs typeface="Arial"/>
                <a:sym typeface="Arial"/>
              </a:defRPr>
            </a:lvl1pPr>
            <a:lvl2pPr marL="685800" marR="0" lvl="1" indent="-285750" algn="l" rtl="0">
              <a:lnSpc>
                <a:spcPct val="110000"/>
              </a:lnSpc>
              <a:spcBef>
                <a:spcPts val="375"/>
              </a:spcBef>
              <a:spcAft>
                <a:spcPts val="0"/>
              </a:spcAft>
              <a:buClr>
                <a:schemeClr val="accent3"/>
              </a:buClr>
              <a:buSzPts val="2400"/>
              <a:buFont typeface="Arial"/>
              <a:buChar char="•"/>
              <a:defRPr sz="1800" b="0" i="0" u="none" strike="noStrike" cap="none">
                <a:solidFill>
                  <a:srgbClr val="092B35"/>
                </a:solidFill>
                <a:latin typeface="Arial"/>
                <a:ea typeface="Arial"/>
                <a:cs typeface="Arial"/>
                <a:sym typeface="Arial"/>
              </a:defRPr>
            </a:lvl2pPr>
            <a:lvl3pPr marL="1028700" marR="0" lvl="2" indent="-266700" algn="l" rtl="0">
              <a:lnSpc>
                <a:spcPct val="110000"/>
              </a:lnSpc>
              <a:spcBef>
                <a:spcPts val="375"/>
              </a:spcBef>
              <a:spcAft>
                <a:spcPts val="0"/>
              </a:spcAft>
              <a:buClr>
                <a:schemeClr val="accent3"/>
              </a:buClr>
              <a:buSzPts val="2000"/>
              <a:buFont typeface="Arial"/>
              <a:buChar char="•"/>
              <a:defRPr sz="1500" b="0" i="0" u="none" strike="noStrike" cap="none">
                <a:solidFill>
                  <a:srgbClr val="092B35"/>
                </a:solidFill>
                <a:latin typeface="Arial"/>
                <a:ea typeface="Arial"/>
                <a:cs typeface="Arial"/>
                <a:sym typeface="Arial"/>
              </a:defRPr>
            </a:lvl3pPr>
            <a:lvl4pPr marL="1371600" marR="0" lvl="3" indent="-257175" algn="l" rtl="0">
              <a:lnSpc>
                <a:spcPct val="110000"/>
              </a:lnSpc>
              <a:spcBef>
                <a:spcPts val="375"/>
              </a:spcBef>
              <a:spcAft>
                <a:spcPts val="0"/>
              </a:spcAft>
              <a:buClr>
                <a:schemeClr val="accent3"/>
              </a:buClr>
              <a:buSzPts val="1800"/>
              <a:buFont typeface="Arial"/>
              <a:buChar char="•"/>
              <a:defRPr sz="1350" b="0" i="0" u="none" strike="noStrike" cap="none">
                <a:solidFill>
                  <a:srgbClr val="092B35"/>
                </a:solidFill>
                <a:latin typeface="Arial"/>
                <a:ea typeface="Arial"/>
                <a:cs typeface="Arial"/>
                <a:sym typeface="Arial"/>
              </a:defRPr>
            </a:lvl4pPr>
            <a:lvl5pPr marL="1714500" marR="0" lvl="4" indent="-257175" algn="l" rtl="0">
              <a:lnSpc>
                <a:spcPct val="110000"/>
              </a:lnSpc>
              <a:spcBef>
                <a:spcPts val="375"/>
              </a:spcBef>
              <a:spcAft>
                <a:spcPts val="0"/>
              </a:spcAft>
              <a:buClr>
                <a:schemeClr val="accent3"/>
              </a:buClr>
              <a:buSzPts val="1800"/>
              <a:buFont typeface="Arial"/>
              <a:buChar char="•"/>
              <a:defRPr sz="1350" b="0" i="0" u="none" strike="noStrike" cap="none">
                <a:solidFill>
                  <a:srgbClr val="092B35"/>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3" name="Google Shape;43;p3"/>
          <p:cNvSpPr txBox="1">
            <a:spLocks noGrp="1"/>
          </p:cNvSpPr>
          <p:nvPr>
            <p:ph type="title"/>
          </p:nvPr>
        </p:nvSpPr>
        <p:spPr>
          <a:xfrm>
            <a:off x="618099" y="481290"/>
            <a:ext cx="6619729" cy="419106"/>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rgbClr val="092B35"/>
              </a:buClr>
              <a:buSzPts val="3200"/>
              <a:buFont typeface="Arial"/>
              <a:buNone/>
              <a:defRPr sz="2400" b="0" i="0" u="none" strike="noStrike" cap="none">
                <a:solidFill>
                  <a:srgbClr val="092B35"/>
                </a:solidFill>
                <a:latin typeface="Arial"/>
                <a:ea typeface="Arial"/>
                <a:cs typeface="Arial"/>
                <a:sym typeface="Arial"/>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4" name="Google Shape;12;p1">
            <a:extLst>
              <a:ext uri="{FF2B5EF4-FFF2-40B4-BE49-F238E27FC236}">
                <a16:creationId xmlns="" xmlns:a16="http://schemas.microsoft.com/office/drawing/2014/main" id="{9D9AC2EC-7AAF-FA45-AF22-EF04B5C7659B}"/>
              </a:ext>
            </a:extLst>
          </p:cNvPr>
          <p:cNvSpPr txBox="1">
            <a:spLocks noGrp="1" noChangeArrowheads="1"/>
          </p:cNvSpPr>
          <p:nvPr>
            <p:ph type="ft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38839205"/>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448B144-24FF-4AC5-9A35-86276953896B}" type="datetimeFigureOut">
              <a:rPr lang="en-AU" smtClean="0"/>
              <a:t>26/10/20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15F54F-0AD3-43D8-BB11-155CF08B6E4A}" type="slidenum">
              <a:rPr lang="en-AU" smtClean="0"/>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448B144-24FF-4AC5-9A35-86276953896B}" type="datetimeFigureOut">
              <a:rPr lang="en-AU" smtClean="0"/>
              <a:t>26/10/20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15F54F-0AD3-43D8-BB11-155CF08B6E4A}" type="slidenum">
              <a:rPr lang="en-AU" smtClean="0"/>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8B144-24FF-4AC5-9A35-86276953896B}" type="datetimeFigureOut">
              <a:rPr lang="en-AU" smtClean="0"/>
              <a:t>26/10/20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15F54F-0AD3-43D8-BB11-155CF08B6E4A}" type="slidenum">
              <a:rPr lang="en-AU" smtClean="0"/>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448B144-24FF-4AC5-9A35-86276953896B}" type="datetimeFigureOut">
              <a:rPr lang="en-AU" smtClean="0"/>
              <a:t>26/10/20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15F54F-0AD3-43D8-BB11-155CF08B6E4A}" type="slidenum">
              <a:rPr lang="en-AU" smtClean="0"/>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448B144-24FF-4AC5-9A35-86276953896B}" type="datetimeFigureOut">
              <a:rPr lang="en-AU" smtClean="0"/>
              <a:t>26/10/20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215F54F-0AD3-43D8-BB11-155CF08B6E4A}" type="slidenum">
              <a:rPr lang="en-AU" smtClean="0"/>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448B144-24FF-4AC5-9A35-86276953896B}" type="datetimeFigureOut">
              <a:rPr lang="en-AU" smtClean="0"/>
              <a:t>26/10/20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215F54F-0AD3-43D8-BB11-155CF08B6E4A}" type="slidenum">
              <a:rPr lang="en-AU" smtClean="0"/>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8B144-24FF-4AC5-9A35-86276953896B}" type="datetimeFigureOut">
              <a:rPr lang="en-AU" smtClean="0"/>
              <a:t>26/10/20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215F54F-0AD3-43D8-BB11-155CF08B6E4A}"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527C44A-956C-DE47-8C46-F38CDA2C20D7}" type="slidenum">
              <a:rPr lang="en-US" smtClean="0"/>
              <a:pPr/>
              <a:t>‹#›</a:t>
            </a:fld>
            <a:endParaRPr lang="en-US"/>
          </a:p>
        </p:txBody>
      </p:sp>
      <p:pic>
        <p:nvPicPr>
          <p:cNvPr id="7" name="Content Placeholder 3" descr="EA_LOGO_CMYK.jpg">
            <a:extLst>
              <a:ext uri="{FF2B5EF4-FFF2-40B4-BE49-F238E27FC236}">
                <a16:creationId xmlns="" xmlns:a16="http://schemas.microsoft.com/office/drawing/2014/main" id="{6309F628-30CE-D243-A0AF-B763806330F1}"/>
              </a:ext>
            </a:extLst>
          </p:cNvPr>
          <p:cNvPicPr>
            <a:picLocks noChangeAspect="1"/>
          </p:cNvPicPr>
          <p:nvPr userDrawn="1"/>
        </p:nvPicPr>
        <p:blipFill>
          <a:blip r:embed="rId2">
            <a:extLst>
              <a:ext uri="{28A0092B-C50C-407E-A947-70E740481C1C}">
                <a14:useLocalDpi xmlns:a14="http://schemas.microsoft.com/office/drawing/2010/main" val="0"/>
              </a:ext>
            </a:extLst>
          </a:blip>
          <a:srcRect t="6703" b="6703"/>
          <a:stretch>
            <a:fillRect/>
          </a:stretch>
        </p:blipFill>
        <p:spPr>
          <a:xfrm>
            <a:off x="0" y="6121451"/>
            <a:ext cx="1339273" cy="736549"/>
          </a:xfrm>
          <a:prstGeom prst="rect">
            <a:avLst/>
          </a:prstGeom>
        </p:spPr>
      </p:pic>
    </p:spTree>
    <p:extLst>
      <p:ext uri="{BB962C8B-B14F-4D97-AF65-F5344CB8AC3E}">
        <p14:creationId xmlns:p14="http://schemas.microsoft.com/office/powerpoint/2010/main" val="149386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48B144-24FF-4AC5-9A35-86276953896B}" type="datetimeFigureOut">
              <a:rPr lang="en-AU" smtClean="0"/>
              <a:t>26/10/20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15F54F-0AD3-43D8-BB11-155CF08B6E4A}" type="slidenum">
              <a:rPr lang="en-AU" smtClean="0"/>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48B144-24FF-4AC5-9A35-86276953896B}" type="datetimeFigureOut">
              <a:rPr lang="en-AU" smtClean="0"/>
              <a:t>26/10/20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15F54F-0AD3-43D8-BB11-155CF08B6E4A}" type="slidenum">
              <a:rPr lang="en-AU" smtClean="0"/>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448B144-24FF-4AC5-9A35-86276953896B}" type="datetimeFigureOut">
              <a:rPr lang="en-AU" smtClean="0"/>
              <a:t>26/10/20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15F54F-0AD3-43D8-BB11-155CF08B6E4A}" type="slidenum">
              <a:rPr lang="en-AU" smtClean="0"/>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448B144-24FF-4AC5-9A35-86276953896B}" type="datetimeFigureOut">
              <a:rPr lang="en-AU" smtClean="0"/>
              <a:t>26/10/20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15F54F-0AD3-43D8-BB11-155CF08B6E4A}"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Dr Heidi Nicholl - Emerge Australia</a:t>
            </a:r>
          </a:p>
        </p:txBody>
      </p:sp>
      <p:sp>
        <p:nvSpPr>
          <p:cNvPr id="5" name="Footer Placeholder 4"/>
          <p:cNvSpPr>
            <a:spLocks noGrp="1"/>
          </p:cNvSpPr>
          <p:nvPr>
            <p:ph type="ftr" sz="quarter" idx="11"/>
          </p:nvPr>
        </p:nvSpPr>
        <p:spPr/>
        <p:txBody>
          <a:bodyPr/>
          <a:lstStyle/>
          <a:p>
            <a:r>
              <a:rPr lang="en-US"/>
              <a:t>ME/CFS : What we can see and what we can't.</a:t>
            </a:r>
          </a:p>
        </p:txBody>
      </p:sp>
      <p:sp>
        <p:nvSpPr>
          <p:cNvPr id="6" name="Slide Number Placeholder 5"/>
          <p:cNvSpPr>
            <a:spLocks noGrp="1"/>
          </p:cNvSpPr>
          <p:nvPr>
            <p:ph type="sldNum" sz="quarter" idx="12"/>
          </p:nvPr>
        </p:nvSpPr>
        <p:spPr/>
        <p:txBody>
          <a:bodyPr/>
          <a:lstStyle/>
          <a:p>
            <a:fld id="{E527C44A-956C-DE47-8C46-F38CDA2C20D7}" type="slidenum">
              <a:rPr lang="en-US" smtClean="0"/>
              <a:pPr/>
              <a:t>‹#›</a:t>
            </a:fld>
            <a:endParaRPr lang="en-US"/>
          </a:p>
        </p:txBody>
      </p:sp>
    </p:spTree>
    <p:extLst>
      <p:ext uri="{BB962C8B-B14F-4D97-AF65-F5344CB8AC3E}">
        <p14:creationId xmlns:p14="http://schemas.microsoft.com/office/powerpoint/2010/main" val="29389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Dr Heidi Nicholl - Emerge Australia</a:t>
            </a:r>
          </a:p>
        </p:txBody>
      </p:sp>
      <p:sp>
        <p:nvSpPr>
          <p:cNvPr id="6" name="Footer Placeholder 5"/>
          <p:cNvSpPr>
            <a:spLocks noGrp="1"/>
          </p:cNvSpPr>
          <p:nvPr>
            <p:ph type="ftr" sz="quarter" idx="11"/>
          </p:nvPr>
        </p:nvSpPr>
        <p:spPr/>
        <p:txBody>
          <a:bodyPr/>
          <a:lstStyle/>
          <a:p>
            <a:r>
              <a:rPr lang="en-US"/>
              <a:t>ME/CFS : What we can see and what we can't.</a:t>
            </a:r>
          </a:p>
        </p:txBody>
      </p:sp>
      <p:sp>
        <p:nvSpPr>
          <p:cNvPr id="7" name="Slide Number Placeholder 6"/>
          <p:cNvSpPr>
            <a:spLocks noGrp="1"/>
          </p:cNvSpPr>
          <p:nvPr>
            <p:ph type="sldNum" sz="quarter" idx="12"/>
          </p:nvPr>
        </p:nvSpPr>
        <p:spPr/>
        <p:txBody>
          <a:bodyPr/>
          <a:lstStyle/>
          <a:p>
            <a:fld id="{E527C44A-956C-DE47-8C46-F38CDA2C20D7}" type="slidenum">
              <a:rPr lang="en-US" smtClean="0"/>
              <a:pPr/>
              <a:t>‹#›</a:t>
            </a:fld>
            <a:endParaRPr lang="en-US"/>
          </a:p>
        </p:txBody>
      </p:sp>
    </p:spTree>
    <p:extLst>
      <p:ext uri="{BB962C8B-B14F-4D97-AF65-F5344CB8AC3E}">
        <p14:creationId xmlns:p14="http://schemas.microsoft.com/office/powerpoint/2010/main" val="292289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Dr Heidi Nicholl - Emerge Australia</a:t>
            </a:r>
          </a:p>
        </p:txBody>
      </p:sp>
      <p:sp>
        <p:nvSpPr>
          <p:cNvPr id="8" name="Footer Placeholder 7"/>
          <p:cNvSpPr>
            <a:spLocks noGrp="1"/>
          </p:cNvSpPr>
          <p:nvPr>
            <p:ph type="ftr" sz="quarter" idx="11"/>
          </p:nvPr>
        </p:nvSpPr>
        <p:spPr/>
        <p:txBody>
          <a:bodyPr/>
          <a:lstStyle/>
          <a:p>
            <a:r>
              <a:rPr lang="en-US"/>
              <a:t>ME/CFS : What we can see and what we can't.</a:t>
            </a:r>
          </a:p>
        </p:txBody>
      </p:sp>
      <p:sp>
        <p:nvSpPr>
          <p:cNvPr id="9" name="Slide Number Placeholder 8"/>
          <p:cNvSpPr>
            <a:spLocks noGrp="1"/>
          </p:cNvSpPr>
          <p:nvPr>
            <p:ph type="sldNum" sz="quarter" idx="12"/>
          </p:nvPr>
        </p:nvSpPr>
        <p:spPr/>
        <p:txBody>
          <a:bodyPr/>
          <a:lstStyle/>
          <a:p>
            <a:fld id="{E527C44A-956C-DE47-8C46-F38CDA2C20D7}" type="slidenum">
              <a:rPr lang="en-US" smtClean="0"/>
              <a:pPr/>
              <a:t>‹#›</a:t>
            </a:fld>
            <a:endParaRPr lang="en-US"/>
          </a:p>
        </p:txBody>
      </p:sp>
    </p:spTree>
    <p:extLst>
      <p:ext uri="{BB962C8B-B14F-4D97-AF65-F5344CB8AC3E}">
        <p14:creationId xmlns:p14="http://schemas.microsoft.com/office/powerpoint/2010/main" val="368688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Dr Heidi Nicholl - Emerge Australia</a:t>
            </a:r>
          </a:p>
        </p:txBody>
      </p:sp>
      <p:sp>
        <p:nvSpPr>
          <p:cNvPr id="4" name="Footer Placeholder 3"/>
          <p:cNvSpPr>
            <a:spLocks noGrp="1"/>
          </p:cNvSpPr>
          <p:nvPr>
            <p:ph type="ftr" sz="quarter" idx="11"/>
          </p:nvPr>
        </p:nvSpPr>
        <p:spPr/>
        <p:txBody>
          <a:bodyPr/>
          <a:lstStyle/>
          <a:p>
            <a:r>
              <a:rPr lang="en-US"/>
              <a:t>ME/CFS : What we can see and what we can't.</a:t>
            </a:r>
          </a:p>
        </p:txBody>
      </p:sp>
      <p:sp>
        <p:nvSpPr>
          <p:cNvPr id="5" name="Slide Number Placeholder 4"/>
          <p:cNvSpPr>
            <a:spLocks noGrp="1"/>
          </p:cNvSpPr>
          <p:nvPr>
            <p:ph type="sldNum" sz="quarter" idx="12"/>
          </p:nvPr>
        </p:nvSpPr>
        <p:spPr/>
        <p:txBody>
          <a:bodyPr/>
          <a:lstStyle/>
          <a:p>
            <a:fld id="{E527C44A-956C-DE47-8C46-F38CDA2C20D7}" type="slidenum">
              <a:rPr lang="en-US" smtClean="0"/>
              <a:pPr/>
              <a:t>‹#›</a:t>
            </a:fld>
            <a:endParaRPr lang="en-US"/>
          </a:p>
        </p:txBody>
      </p:sp>
    </p:spTree>
    <p:extLst>
      <p:ext uri="{BB962C8B-B14F-4D97-AF65-F5344CB8AC3E}">
        <p14:creationId xmlns:p14="http://schemas.microsoft.com/office/powerpoint/2010/main" val="106193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Dr Heidi Nicholl - Emerge Australia</a:t>
            </a:r>
          </a:p>
        </p:txBody>
      </p:sp>
      <p:sp>
        <p:nvSpPr>
          <p:cNvPr id="3" name="Footer Placeholder 2"/>
          <p:cNvSpPr>
            <a:spLocks noGrp="1"/>
          </p:cNvSpPr>
          <p:nvPr>
            <p:ph type="ftr" sz="quarter" idx="11"/>
          </p:nvPr>
        </p:nvSpPr>
        <p:spPr/>
        <p:txBody>
          <a:bodyPr/>
          <a:lstStyle/>
          <a:p>
            <a:r>
              <a:rPr lang="en-US"/>
              <a:t>ME/CFS : What we can see and what we can't.</a:t>
            </a:r>
          </a:p>
        </p:txBody>
      </p:sp>
      <p:sp>
        <p:nvSpPr>
          <p:cNvPr id="4" name="Slide Number Placeholder 3"/>
          <p:cNvSpPr>
            <a:spLocks noGrp="1"/>
          </p:cNvSpPr>
          <p:nvPr>
            <p:ph type="sldNum" sz="quarter" idx="12"/>
          </p:nvPr>
        </p:nvSpPr>
        <p:spPr/>
        <p:txBody>
          <a:bodyPr/>
          <a:lstStyle/>
          <a:p>
            <a:fld id="{E527C44A-956C-DE47-8C46-F38CDA2C20D7}" type="slidenum">
              <a:rPr lang="en-US" smtClean="0"/>
              <a:pPr/>
              <a:t>‹#›</a:t>
            </a:fld>
            <a:endParaRPr lang="en-US"/>
          </a:p>
        </p:txBody>
      </p:sp>
    </p:spTree>
    <p:extLst>
      <p:ext uri="{BB962C8B-B14F-4D97-AF65-F5344CB8AC3E}">
        <p14:creationId xmlns:p14="http://schemas.microsoft.com/office/powerpoint/2010/main" val="338800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Dr Heidi Nicholl - Emerge Australia</a:t>
            </a:r>
          </a:p>
        </p:txBody>
      </p:sp>
      <p:sp>
        <p:nvSpPr>
          <p:cNvPr id="6" name="Footer Placeholder 5"/>
          <p:cNvSpPr>
            <a:spLocks noGrp="1"/>
          </p:cNvSpPr>
          <p:nvPr>
            <p:ph type="ftr" sz="quarter" idx="11"/>
          </p:nvPr>
        </p:nvSpPr>
        <p:spPr/>
        <p:txBody>
          <a:bodyPr/>
          <a:lstStyle/>
          <a:p>
            <a:r>
              <a:rPr lang="en-US"/>
              <a:t>ME/CFS : What we can see and what we can't.</a:t>
            </a:r>
          </a:p>
        </p:txBody>
      </p:sp>
      <p:sp>
        <p:nvSpPr>
          <p:cNvPr id="7" name="Slide Number Placeholder 6"/>
          <p:cNvSpPr>
            <a:spLocks noGrp="1"/>
          </p:cNvSpPr>
          <p:nvPr>
            <p:ph type="sldNum" sz="quarter" idx="12"/>
          </p:nvPr>
        </p:nvSpPr>
        <p:spPr/>
        <p:txBody>
          <a:bodyPr/>
          <a:lstStyle/>
          <a:p>
            <a:fld id="{E527C44A-956C-DE47-8C46-F38CDA2C20D7}" type="slidenum">
              <a:rPr lang="en-US" smtClean="0"/>
              <a:pPr/>
              <a:t>‹#›</a:t>
            </a:fld>
            <a:endParaRPr lang="en-US"/>
          </a:p>
        </p:txBody>
      </p:sp>
    </p:spTree>
    <p:extLst>
      <p:ext uri="{BB962C8B-B14F-4D97-AF65-F5344CB8AC3E}">
        <p14:creationId xmlns:p14="http://schemas.microsoft.com/office/powerpoint/2010/main" val="161662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Dr Heidi Nicholl - Emerge Australia</a:t>
            </a:r>
          </a:p>
        </p:txBody>
      </p:sp>
      <p:sp>
        <p:nvSpPr>
          <p:cNvPr id="6" name="Footer Placeholder 5"/>
          <p:cNvSpPr>
            <a:spLocks noGrp="1"/>
          </p:cNvSpPr>
          <p:nvPr>
            <p:ph type="ftr" sz="quarter" idx="11"/>
          </p:nvPr>
        </p:nvSpPr>
        <p:spPr/>
        <p:txBody>
          <a:bodyPr/>
          <a:lstStyle/>
          <a:p>
            <a:r>
              <a:rPr lang="en-US"/>
              <a:t>ME/CFS : What we can see and what we can't.</a:t>
            </a:r>
          </a:p>
        </p:txBody>
      </p:sp>
      <p:sp>
        <p:nvSpPr>
          <p:cNvPr id="7" name="Slide Number Placeholder 6"/>
          <p:cNvSpPr>
            <a:spLocks noGrp="1"/>
          </p:cNvSpPr>
          <p:nvPr>
            <p:ph type="sldNum" sz="quarter" idx="12"/>
          </p:nvPr>
        </p:nvSpPr>
        <p:spPr/>
        <p:txBody>
          <a:bodyPr/>
          <a:lstStyle/>
          <a:p>
            <a:fld id="{E527C44A-956C-DE47-8C46-F38CDA2C20D7}" type="slidenum">
              <a:rPr lang="en-US" smtClean="0"/>
              <a:pPr/>
              <a:t>‹#›</a:t>
            </a:fld>
            <a:endParaRPr lang="en-US"/>
          </a:p>
        </p:txBody>
      </p:sp>
    </p:spTree>
    <p:extLst>
      <p:ext uri="{BB962C8B-B14F-4D97-AF65-F5344CB8AC3E}">
        <p14:creationId xmlns:p14="http://schemas.microsoft.com/office/powerpoint/2010/main" val="22819800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0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457200" y="6356350"/>
            <a:ext cx="2387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Dr Heidi Nicholl - Emerge Australia</a:t>
            </a:r>
            <a:endParaRPr lang="en-US" dirty="0"/>
          </a:p>
        </p:txBody>
      </p:sp>
      <p:sp>
        <p:nvSpPr>
          <p:cNvPr id="5" name="Footer Placeholder 4"/>
          <p:cNvSpPr>
            <a:spLocks noGrp="1"/>
          </p:cNvSpPr>
          <p:nvPr>
            <p:ph type="ftr" sz="quarter" idx="3"/>
          </p:nvPr>
        </p:nvSpPr>
        <p:spPr>
          <a:xfrm>
            <a:off x="3124199" y="6356350"/>
            <a:ext cx="325966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ME/CFS : What we can see and what we can't.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7C44A-956C-DE47-8C46-F38CDA2C20D7}" type="slidenum">
              <a:rPr lang="en-US" smtClean="0"/>
              <a:pPr/>
              <a:t>‹#›</a:t>
            </a:fld>
            <a:endParaRPr lang="en-US"/>
          </a:p>
        </p:txBody>
      </p:sp>
    </p:spTree>
    <p:extLst>
      <p:ext uri="{BB962C8B-B14F-4D97-AF65-F5344CB8AC3E}">
        <p14:creationId xmlns:p14="http://schemas.microsoft.com/office/powerpoint/2010/main" val="289516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8B144-24FF-4AC5-9A35-86276953896B}" type="datetimeFigureOut">
              <a:rPr lang="en-AU" smtClean="0"/>
              <a:t>26/10/20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5F54F-0AD3-43D8-BB11-155CF08B6E4A}"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information@emerge.org.a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ndis.gov.au/how-apply-ndis/what-access-request-form%23access-request-for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mailto:information@emerge.org.au"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s://disabilityadvocacyfinder.dss.gov.au/disability/nda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emerge.org.au/latest-new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EA_LOGO_CMYK.jpg">
            <a:extLst>
              <a:ext uri="{FF2B5EF4-FFF2-40B4-BE49-F238E27FC236}">
                <a16:creationId xmlns="" xmlns:a16="http://schemas.microsoft.com/office/drawing/2014/main" id="{7B9898A9-9464-8E44-9E72-EBCA8C1C4952}"/>
              </a:ext>
            </a:extLst>
          </p:cNvPr>
          <p:cNvPicPr>
            <a:picLocks noChangeAspect="1"/>
          </p:cNvPicPr>
          <p:nvPr/>
        </p:nvPicPr>
        <p:blipFill>
          <a:blip r:embed="rId3">
            <a:extLst>
              <a:ext uri="{28A0092B-C50C-407E-A947-70E740481C1C}">
                <a14:useLocalDpi xmlns:a14="http://schemas.microsoft.com/office/drawing/2010/main" val="0"/>
              </a:ext>
            </a:extLst>
          </a:blip>
          <a:srcRect t="6703" b="6703"/>
          <a:stretch>
            <a:fillRect/>
          </a:stretch>
        </p:blipFill>
        <p:spPr>
          <a:xfrm>
            <a:off x="3152042" y="4628099"/>
            <a:ext cx="2839916" cy="1561845"/>
          </a:xfrm>
          <a:prstGeom prst="rect">
            <a:avLst/>
          </a:prstGeom>
        </p:spPr>
      </p:pic>
      <p:sp>
        <p:nvSpPr>
          <p:cNvPr id="2" name="Title 1"/>
          <p:cNvSpPr>
            <a:spLocks noGrp="1"/>
          </p:cNvSpPr>
          <p:nvPr>
            <p:ph type="ctrTitle" idx="4294967295"/>
          </p:nvPr>
        </p:nvSpPr>
        <p:spPr>
          <a:xfrm>
            <a:off x="685800" y="3792971"/>
            <a:ext cx="7772400" cy="1470025"/>
          </a:xfrm>
        </p:spPr>
        <p:txBody>
          <a:bodyPr>
            <a:normAutofit fontScale="90000"/>
          </a:bodyPr>
          <a:lstStyle/>
          <a:p>
            <a:r>
              <a:rPr lang="en-AU" sz="4000" b="1" dirty="0">
                <a:solidFill>
                  <a:srgbClr val="376092"/>
                </a:solidFill>
              </a:rPr>
              <a:t/>
            </a:r>
            <a:br>
              <a:rPr lang="en-AU" sz="4000" b="1" dirty="0">
                <a:solidFill>
                  <a:srgbClr val="376092"/>
                </a:solidFill>
              </a:rPr>
            </a:br>
            <a:r>
              <a:rPr lang="en-AU" b="1" dirty="0">
                <a:solidFill>
                  <a:srgbClr val="376092"/>
                </a:solidFill>
              </a:rPr>
              <a:t/>
            </a:r>
            <a:br>
              <a:rPr lang="en-AU" b="1" dirty="0">
                <a:solidFill>
                  <a:srgbClr val="376092"/>
                </a:solidFill>
              </a:rPr>
            </a:br>
            <a:r>
              <a:rPr lang="en-GB" b="1" dirty="0">
                <a:solidFill>
                  <a:srgbClr val="376092"/>
                </a:solidFill>
              </a:rPr>
              <a:t/>
            </a:r>
            <a:br>
              <a:rPr lang="en-GB" b="1" dirty="0">
                <a:solidFill>
                  <a:srgbClr val="376092"/>
                </a:solidFill>
              </a:rPr>
            </a:br>
            <a:endParaRPr lang="en-GB" b="1" dirty="0">
              <a:solidFill>
                <a:srgbClr val="376092"/>
              </a:solidFill>
            </a:endParaRPr>
          </a:p>
        </p:txBody>
      </p:sp>
      <p:sp>
        <p:nvSpPr>
          <p:cNvPr id="3" name="TextBox 2">
            <a:extLst>
              <a:ext uri="{FF2B5EF4-FFF2-40B4-BE49-F238E27FC236}">
                <a16:creationId xmlns="" xmlns:a16="http://schemas.microsoft.com/office/drawing/2014/main" id="{A3EC715F-F6C1-BC44-BC6B-0C53DD8FD226}"/>
              </a:ext>
            </a:extLst>
          </p:cNvPr>
          <p:cNvSpPr txBox="1"/>
          <p:nvPr/>
        </p:nvSpPr>
        <p:spPr>
          <a:xfrm>
            <a:off x="312685" y="1342529"/>
            <a:ext cx="8518629" cy="3046988"/>
          </a:xfrm>
          <a:prstGeom prst="rect">
            <a:avLst/>
          </a:prstGeom>
          <a:noFill/>
        </p:spPr>
        <p:txBody>
          <a:bodyPr wrap="square" rtlCol="0">
            <a:spAutoFit/>
          </a:bodyPr>
          <a:lstStyle/>
          <a:p>
            <a:pPr algn="ctr"/>
            <a:r>
              <a:rPr lang="en-US" sz="4800" b="1" dirty="0">
                <a:cs typeface="Arial Black" panose="020B0604020202020204" pitchFamily="34" charset="0"/>
              </a:rPr>
              <a:t>ME/CFS Financial Literacy Series:</a:t>
            </a:r>
          </a:p>
          <a:p>
            <a:pPr algn="ctr"/>
            <a:endParaRPr lang="en-US" sz="4800" b="1" dirty="0">
              <a:cs typeface="Arial Black" panose="020B0604020202020204" pitchFamily="34" charset="0"/>
            </a:endParaRPr>
          </a:p>
          <a:p>
            <a:pPr algn="ctr"/>
            <a:r>
              <a:rPr lang="en-US" sz="4800" b="1" dirty="0">
                <a:cs typeface="Arial Black" panose="020B0604020202020204" pitchFamily="34" charset="0"/>
              </a:rPr>
              <a:t>National Disability Insurance Scheme </a:t>
            </a:r>
          </a:p>
        </p:txBody>
      </p:sp>
      <p:sp>
        <p:nvSpPr>
          <p:cNvPr id="4" name="TextBox 3"/>
          <p:cNvSpPr txBox="1"/>
          <p:nvPr/>
        </p:nvSpPr>
        <p:spPr>
          <a:xfrm>
            <a:off x="6727938" y="6627800"/>
            <a:ext cx="2639086" cy="184666"/>
          </a:xfrm>
          <a:prstGeom prst="rect">
            <a:avLst/>
          </a:prstGeom>
          <a:noFill/>
        </p:spPr>
        <p:txBody>
          <a:bodyPr wrap="square" rtlCol="0">
            <a:spAutoFit/>
          </a:bodyPr>
          <a:lstStyle/>
          <a:p>
            <a:pPr algn="just"/>
            <a:r>
              <a:rPr lang="en-AU" sz="600" dirty="0">
                <a:solidFill>
                  <a:schemeClr val="bg1">
                    <a:lumMod val="65000"/>
                  </a:schemeClr>
                </a:solidFill>
              </a:rPr>
              <a:t>This project was supported by the Victorian Women’s Benevolent Trust</a:t>
            </a: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772417" y="6294107"/>
            <a:ext cx="550128" cy="333693"/>
          </a:xfrm>
          <a:prstGeom prst="rect">
            <a:avLst/>
          </a:prstGeom>
        </p:spPr>
      </p:pic>
    </p:spTree>
    <p:extLst>
      <p:ext uri="{BB962C8B-B14F-4D97-AF65-F5344CB8AC3E}">
        <p14:creationId xmlns:p14="http://schemas.microsoft.com/office/powerpoint/2010/main" val="21023493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8DFBCF-D74D-1E4F-995B-B2E908AF0EA3}"/>
              </a:ext>
            </a:extLst>
          </p:cNvPr>
          <p:cNvSpPr>
            <a:spLocks noGrp="1"/>
          </p:cNvSpPr>
          <p:nvPr>
            <p:ph type="title"/>
          </p:nvPr>
        </p:nvSpPr>
        <p:spPr/>
        <p:txBody>
          <a:bodyPr>
            <a:normAutofit/>
          </a:bodyPr>
          <a:lstStyle/>
          <a:p>
            <a:r>
              <a:rPr lang="en-US" sz="4000" b="1" dirty="0"/>
              <a:t>Am I eligible? </a:t>
            </a:r>
          </a:p>
        </p:txBody>
      </p:sp>
      <p:sp>
        <p:nvSpPr>
          <p:cNvPr id="3" name="Content Placeholder 2">
            <a:extLst>
              <a:ext uri="{FF2B5EF4-FFF2-40B4-BE49-F238E27FC236}">
                <a16:creationId xmlns="" xmlns:a16="http://schemas.microsoft.com/office/drawing/2014/main" id="{B014ECB1-394F-0948-BE22-BB1C7429B4C8}"/>
              </a:ext>
            </a:extLst>
          </p:cNvPr>
          <p:cNvSpPr>
            <a:spLocks noGrp="1"/>
          </p:cNvSpPr>
          <p:nvPr>
            <p:ph idx="1"/>
          </p:nvPr>
        </p:nvSpPr>
        <p:spPr/>
        <p:txBody>
          <a:bodyPr>
            <a:normAutofit fontScale="85000" lnSpcReduction="10000"/>
          </a:bodyPr>
          <a:lstStyle/>
          <a:p>
            <a:pPr marL="0" indent="0">
              <a:buNone/>
            </a:pPr>
            <a:r>
              <a:rPr lang="en-US" dirty="0"/>
              <a:t>To further assess your eligibility the NDIS will ask you:</a:t>
            </a:r>
          </a:p>
          <a:p>
            <a:pPr marL="0" indent="0">
              <a:buNone/>
            </a:pPr>
            <a:endParaRPr lang="en-AU" dirty="0"/>
          </a:p>
          <a:p>
            <a:pPr lvl="0"/>
            <a:r>
              <a:rPr lang="en-US" dirty="0"/>
              <a:t>Do you usually need support from a person because of a permanent and significant disability? </a:t>
            </a:r>
          </a:p>
          <a:p>
            <a:pPr marL="0" lvl="0" indent="0">
              <a:buNone/>
            </a:pPr>
            <a:endParaRPr lang="en-AU" dirty="0"/>
          </a:p>
          <a:p>
            <a:pPr lvl="0"/>
            <a:r>
              <a:rPr lang="en-US" dirty="0"/>
              <a:t>Do you use special equipment because of a permanent and significant disability?</a:t>
            </a:r>
          </a:p>
          <a:p>
            <a:pPr marL="0" lvl="0" indent="0">
              <a:buNone/>
            </a:pPr>
            <a:endParaRPr lang="en-AU" dirty="0"/>
          </a:p>
          <a:p>
            <a:pPr lvl="0"/>
            <a:r>
              <a:rPr lang="en-US" dirty="0"/>
              <a:t>Do you need some supports now to reduce your future needs? </a:t>
            </a:r>
            <a:endParaRPr lang="en-AU" dirty="0"/>
          </a:p>
          <a:p>
            <a:endParaRPr lang="en-US" dirty="0"/>
          </a:p>
        </p:txBody>
      </p:sp>
      <p:sp>
        <p:nvSpPr>
          <p:cNvPr id="4" name="Slide Number Placeholder 3">
            <a:extLst>
              <a:ext uri="{FF2B5EF4-FFF2-40B4-BE49-F238E27FC236}">
                <a16:creationId xmlns="" xmlns:a16="http://schemas.microsoft.com/office/drawing/2014/main" id="{735EA4B3-4590-844A-9315-1ACBDEB8F5A2}"/>
              </a:ext>
            </a:extLst>
          </p:cNvPr>
          <p:cNvSpPr>
            <a:spLocks noGrp="1"/>
          </p:cNvSpPr>
          <p:nvPr>
            <p:ph type="sldNum" sz="quarter" idx="12"/>
          </p:nvPr>
        </p:nvSpPr>
        <p:spPr/>
        <p:txBody>
          <a:bodyPr/>
          <a:lstStyle/>
          <a:p>
            <a:fld id="{E527C44A-956C-DE47-8C46-F38CDA2C20D7}" type="slidenum">
              <a:rPr lang="en-US" smtClean="0"/>
              <a:pPr/>
              <a:t>10</a:t>
            </a:fld>
            <a:endParaRPr lang="en-US"/>
          </a:p>
        </p:txBody>
      </p:sp>
    </p:spTree>
    <p:extLst>
      <p:ext uri="{BB962C8B-B14F-4D97-AF65-F5344CB8AC3E}">
        <p14:creationId xmlns:p14="http://schemas.microsoft.com/office/powerpoint/2010/main" val="184789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6A251D-F500-144E-B125-4A17AAD8FA49}"/>
              </a:ext>
            </a:extLst>
          </p:cNvPr>
          <p:cNvSpPr>
            <a:spLocks noGrp="1"/>
          </p:cNvSpPr>
          <p:nvPr>
            <p:ph type="title"/>
          </p:nvPr>
        </p:nvSpPr>
        <p:spPr/>
        <p:txBody>
          <a:bodyPr>
            <a:normAutofit/>
          </a:bodyPr>
          <a:lstStyle/>
          <a:p>
            <a:r>
              <a:rPr lang="en-US" sz="4000" b="1" dirty="0"/>
              <a:t>What happens when I turn 65? </a:t>
            </a:r>
          </a:p>
        </p:txBody>
      </p:sp>
      <p:sp>
        <p:nvSpPr>
          <p:cNvPr id="3" name="Content Placeholder 2">
            <a:extLst>
              <a:ext uri="{FF2B5EF4-FFF2-40B4-BE49-F238E27FC236}">
                <a16:creationId xmlns="" xmlns:a16="http://schemas.microsoft.com/office/drawing/2014/main" id="{B670EF54-33BE-8745-A3C4-4B43D97B125E}"/>
              </a:ext>
            </a:extLst>
          </p:cNvPr>
          <p:cNvSpPr>
            <a:spLocks noGrp="1"/>
          </p:cNvSpPr>
          <p:nvPr>
            <p:ph idx="1"/>
          </p:nvPr>
        </p:nvSpPr>
        <p:spPr>
          <a:xfrm>
            <a:off x="457200" y="893852"/>
            <a:ext cx="8229600" cy="4244207"/>
          </a:xfrm>
        </p:spPr>
        <p:txBody>
          <a:bodyPr>
            <a:noAutofit/>
          </a:bodyPr>
          <a:lstStyle/>
          <a:p>
            <a:pPr marL="0" indent="0">
              <a:buNone/>
            </a:pPr>
            <a:endParaRPr lang="en-AU" sz="2000" dirty="0"/>
          </a:p>
          <a:p>
            <a:pPr marL="0" indent="0">
              <a:buNone/>
            </a:pPr>
            <a:r>
              <a:rPr lang="en-US" sz="2000" dirty="0"/>
              <a:t>When you turn 65 as an NDIS participant, you can either continue to receive disability supports in the NDIS or receive supports through the Commonwealth aged care system. </a:t>
            </a:r>
            <a:endParaRPr lang="en-AU" sz="2000" dirty="0"/>
          </a:p>
          <a:p>
            <a:pPr marL="0" indent="0">
              <a:buNone/>
            </a:pPr>
            <a:r>
              <a:rPr lang="en-AU" sz="2000" b="1" dirty="0"/>
              <a:t> </a:t>
            </a:r>
            <a:endParaRPr lang="en-AU" sz="2000" dirty="0"/>
          </a:p>
          <a:p>
            <a:pPr marL="0" indent="0">
              <a:buNone/>
            </a:pPr>
            <a:r>
              <a:rPr lang="en-US" sz="2000" b="1" dirty="0"/>
              <a:t>What happens if I am </a:t>
            </a:r>
            <a:r>
              <a:rPr lang="en-US" sz="2000" b="1" i="1" dirty="0" smtClean="0"/>
              <a:t>already</a:t>
            </a:r>
            <a:r>
              <a:rPr lang="en-US" sz="2000" b="1" dirty="0" smtClean="0"/>
              <a:t> aged </a:t>
            </a:r>
            <a:r>
              <a:rPr lang="en-US" sz="2000" b="1" dirty="0"/>
              <a:t>65 years or over (</a:t>
            </a:r>
            <a:r>
              <a:rPr lang="en-AU" sz="2000" b="1" dirty="0"/>
              <a:t>or </a:t>
            </a:r>
            <a:r>
              <a:rPr lang="en-AU" sz="2000" b="1" dirty="0" smtClean="0"/>
              <a:t>50+ years </a:t>
            </a:r>
            <a:r>
              <a:rPr lang="en-AU" sz="2000" b="1" dirty="0"/>
              <a:t>if Aboriginal and Torres Strait Islander)</a:t>
            </a:r>
            <a:r>
              <a:rPr lang="en-US" sz="2000" b="1" dirty="0"/>
              <a:t>?</a:t>
            </a:r>
          </a:p>
          <a:p>
            <a:pPr marL="0" indent="0">
              <a:buNone/>
            </a:pPr>
            <a:endParaRPr lang="en-AU" sz="2000" dirty="0"/>
          </a:p>
          <a:p>
            <a:r>
              <a:rPr lang="en-AU" sz="2000" dirty="0"/>
              <a:t>The Commonwealth </a:t>
            </a:r>
            <a:r>
              <a:rPr lang="en-AU" sz="2000" b="1" dirty="0"/>
              <a:t>Continuity of Support </a:t>
            </a:r>
            <a:r>
              <a:rPr lang="en-AU" sz="2000" b="1" dirty="0" smtClean="0"/>
              <a:t>Programme </a:t>
            </a:r>
            <a:r>
              <a:rPr lang="en-AU" sz="2000" dirty="0"/>
              <a:t>makes sure that older people with disability </a:t>
            </a:r>
            <a:r>
              <a:rPr lang="en-AU" sz="2000" b="1" dirty="0"/>
              <a:t>currently receiving </a:t>
            </a:r>
            <a:r>
              <a:rPr lang="en-AU" sz="2000" dirty="0"/>
              <a:t>state and territory-managed specialist disability services, who are not eligible for the National Disability Insurance Scheme (NDIS), receive ongoing support.</a:t>
            </a:r>
          </a:p>
          <a:p>
            <a:pPr marL="0" indent="0">
              <a:buNone/>
            </a:pPr>
            <a:endParaRPr lang="en-AU" sz="2000" dirty="0"/>
          </a:p>
          <a:p>
            <a:r>
              <a:rPr lang="en-US" sz="2000" dirty="0"/>
              <a:t>If you are 65 years and over and do not currently receive supports, or you are diagnosed with a disability after the age of 65 years, </a:t>
            </a:r>
            <a:r>
              <a:rPr lang="en-US" sz="2000" b="1" dirty="0"/>
              <a:t>you will </a:t>
            </a:r>
            <a:r>
              <a:rPr lang="en-US" sz="2000" b="1" dirty="0" smtClean="0"/>
              <a:t>also receive </a:t>
            </a:r>
            <a:r>
              <a:rPr lang="en-US" sz="2000" b="1" dirty="0"/>
              <a:t>support from the Commonwealth aged care system</a:t>
            </a:r>
            <a:r>
              <a:rPr lang="en-US" sz="2000" dirty="0"/>
              <a:t>.</a:t>
            </a:r>
            <a:endParaRPr lang="en-AU" sz="2000" dirty="0"/>
          </a:p>
        </p:txBody>
      </p:sp>
      <p:sp>
        <p:nvSpPr>
          <p:cNvPr id="4" name="Slide Number Placeholder 3">
            <a:extLst>
              <a:ext uri="{FF2B5EF4-FFF2-40B4-BE49-F238E27FC236}">
                <a16:creationId xmlns="" xmlns:a16="http://schemas.microsoft.com/office/drawing/2014/main" id="{E90BD6B2-3FC3-8442-927C-9D65D200418F}"/>
              </a:ext>
            </a:extLst>
          </p:cNvPr>
          <p:cNvSpPr>
            <a:spLocks noGrp="1"/>
          </p:cNvSpPr>
          <p:nvPr>
            <p:ph type="sldNum" sz="quarter" idx="12"/>
          </p:nvPr>
        </p:nvSpPr>
        <p:spPr/>
        <p:txBody>
          <a:bodyPr/>
          <a:lstStyle/>
          <a:p>
            <a:fld id="{E527C44A-956C-DE47-8C46-F38CDA2C20D7}" type="slidenum">
              <a:rPr lang="en-US" smtClean="0"/>
              <a:pPr/>
              <a:t>11</a:t>
            </a:fld>
            <a:endParaRPr lang="en-US"/>
          </a:p>
        </p:txBody>
      </p:sp>
    </p:spTree>
    <p:extLst>
      <p:ext uri="{BB962C8B-B14F-4D97-AF65-F5344CB8AC3E}">
        <p14:creationId xmlns:p14="http://schemas.microsoft.com/office/powerpoint/2010/main" val="300002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E2CD-4F03-874A-B9BB-DC456D7DC143}"/>
              </a:ext>
            </a:extLst>
          </p:cNvPr>
          <p:cNvSpPr>
            <a:spLocks noGrp="1"/>
          </p:cNvSpPr>
          <p:nvPr>
            <p:ph type="title"/>
          </p:nvPr>
        </p:nvSpPr>
        <p:spPr>
          <a:xfrm>
            <a:off x="457200" y="269255"/>
            <a:ext cx="8229600" cy="1143000"/>
          </a:xfrm>
        </p:spPr>
        <p:txBody>
          <a:bodyPr>
            <a:normAutofit fontScale="90000"/>
          </a:bodyPr>
          <a:lstStyle/>
          <a:p>
            <a:r>
              <a:rPr lang="en-US" b="1" dirty="0"/>
              <a:t>People who were receiving disability supports when NDIS rolled out</a:t>
            </a:r>
          </a:p>
        </p:txBody>
      </p:sp>
      <p:sp>
        <p:nvSpPr>
          <p:cNvPr id="3" name="Content Placeholder 2">
            <a:extLst>
              <a:ext uri="{FF2B5EF4-FFF2-40B4-BE49-F238E27FC236}">
                <a16:creationId xmlns="" xmlns:a16="http://schemas.microsoft.com/office/drawing/2014/main" id="{6E9D9EBF-E155-814C-AA79-D518109FA633}"/>
              </a:ext>
            </a:extLst>
          </p:cNvPr>
          <p:cNvSpPr>
            <a:spLocks noGrp="1"/>
          </p:cNvSpPr>
          <p:nvPr>
            <p:ph idx="1"/>
          </p:nvPr>
        </p:nvSpPr>
        <p:spPr>
          <a:xfrm>
            <a:off x="457200" y="1577602"/>
            <a:ext cx="8229600" cy="4778748"/>
          </a:xfrm>
        </p:spPr>
        <p:txBody>
          <a:bodyPr vert="horz" lIns="91440" tIns="45720" rIns="91440" bIns="45720" rtlCol="0" anchor="t">
            <a:noAutofit/>
          </a:bodyPr>
          <a:lstStyle/>
          <a:p>
            <a:pPr fontAlgn="base"/>
            <a:r>
              <a:rPr lang="en-AU" sz="2200" dirty="0"/>
              <a:t>People who were already in certain State and Territory programs will have received a call from the NDIA, the Agency responsible for rolling out the NDIS, as the Scheme became available. </a:t>
            </a:r>
          </a:p>
          <a:p>
            <a:pPr fontAlgn="base"/>
            <a:endParaRPr lang="en-AU" sz="2200" dirty="0"/>
          </a:p>
          <a:p>
            <a:pPr fontAlgn="base"/>
            <a:r>
              <a:rPr lang="en-AU" sz="2200" dirty="0"/>
              <a:t>They will have received this call if the program they received support from was on the list of programs considered to have similar eligibility criteria to the NDIS. Otherwise, everyone has to apply by contacting the NDIS.</a:t>
            </a:r>
          </a:p>
          <a:p>
            <a:pPr fontAlgn="base"/>
            <a:endParaRPr lang="en-AU" sz="2200" dirty="0"/>
          </a:p>
          <a:p>
            <a:pPr fontAlgn="base"/>
            <a:r>
              <a:rPr lang="en-AU" sz="2200" dirty="0"/>
              <a:t>Each State has a list of C or E of defined/qualifying programs. These are schemes where, if you were already a client, you will generally be considered to satisfy the disability requirements without further evidence being required</a:t>
            </a:r>
            <a:r>
              <a:rPr lang="en-AU" sz="1200" dirty="0"/>
              <a:t>. </a:t>
            </a:r>
          </a:p>
          <a:p>
            <a:pPr marL="0" indent="0" algn="ctr" fontAlgn="base">
              <a:buNone/>
            </a:pPr>
            <a:r>
              <a:rPr lang="en-AU" sz="1200" dirty="0"/>
              <a:t>(Please email or call the info line if you require these lists, </a:t>
            </a:r>
            <a:r>
              <a:rPr lang="en-AU" sz="1200" dirty="0">
                <a:hlinkClick r:id="rId3"/>
              </a:rPr>
              <a:t>information@emerge.org.au</a:t>
            </a:r>
            <a:r>
              <a:rPr lang="en-AU" sz="1200" dirty="0"/>
              <a:t> or (03) 9529 1344).</a:t>
            </a:r>
            <a:endParaRPr lang="en-AU" sz="2200" dirty="0"/>
          </a:p>
          <a:p>
            <a:endParaRPr lang="en-US" dirty="0"/>
          </a:p>
        </p:txBody>
      </p:sp>
      <p:sp>
        <p:nvSpPr>
          <p:cNvPr id="4" name="Slide Number Placeholder 3">
            <a:extLst>
              <a:ext uri="{FF2B5EF4-FFF2-40B4-BE49-F238E27FC236}">
                <a16:creationId xmlns="" xmlns:a16="http://schemas.microsoft.com/office/drawing/2014/main" id="{3FC67B85-D4BA-F544-B296-48FB8B3E7194}"/>
              </a:ext>
            </a:extLst>
          </p:cNvPr>
          <p:cNvSpPr>
            <a:spLocks noGrp="1"/>
          </p:cNvSpPr>
          <p:nvPr>
            <p:ph type="sldNum" sz="quarter" idx="12"/>
          </p:nvPr>
        </p:nvSpPr>
        <p:spPr/>
        <p:txBody>
          <a:bodyPr/>
          <a:lstStyle/>
          <a:p>
            <a:fld id="{E527C44A-956C-DE47-8C46-F38CDA2C20D7}" type="slidenum">
              <a:rPr lang="en-US" smtClean="0"/>
              <a:pPr/>
              <a:t>12</a:t>
            </a:fld>
            <a:endParaRPr lang="en-US"/>
          </a:p>
        </p:txBody>
      </p:sp>
    </p:spTree>
    <p:extLst>
      <p:ext uri="{BB962C8B-B14F-4D97-AF65-F5344CB8AC3E}">
        <p14:creationId xmlns:p14="http://schemas.microsoft.com/office/powerpoint/2010/main" val="68937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6DC354-4F3B-0F40-870C-EBA6CB1CB03E}"/>
              </a:ext>
            </a:extLst>
          </p:cNvPr>
          <p:cNvSpPr>
            <a:spLocks noGrp="1"/>
          </p:cNvSpPr>
          <p:nvPr>
            <p:ph type="title"/>
          </p:nvPr>
        </p:nvSpPr>
        <p:spPr>
          <a:xfrm>
            <a:off x="511625" y="434292"/>
            <a:ext cx="8411029" cy="1143000"/>
          </a:xfrm>
        </p:spPr>
        <p:txBody>
          <a:bodyPr>
            <a:noAutofit/>
          </a:bodyPr>
          <a:lstStyle/>
          <a:p>
            <a:r>
              <a:rPr lang="en-US" sz="4000" b="1" dirty="0" smtClean="0"/>
              <a:t>How to apply for the NDIS</a:t>
            </a:r>
            <a:endParaRPr lang="en-US" sz="4000" b="1" dirty="0"/>
          </a:p>
        </p:txBody>
      </p:sp>
      <p:sp>
        <p:nvSpPr>
          <p:cNvPr id="3" name="Content Placeholder 2">
            <a:extLst>
              <a:ext uri="{FF2B5EF4-FFF2-40B4-BE49-F238E27FC236}">
                <a16:creationId xmlns="" xmlns:a16="http://schemas.microsoft.com/office/drawing/2014/main" id="{C07DAB6D-5759-A74B-BACD-8EF4D45A4CB2}"/>
              </a:ext>
            </a:extLst>
          </p:cNvPr>
          <p:cNvSpPr>
            <a:spLocks noGrp="1"/>
          </p:cNvSpPr>
          <p:nvPr>
            <p:ph idx="1"/>
          </p:nvPr>
        </p:nvSpPr>
        <p:spPr>
          <a:xfrm>
            <a:off x="457200" y="1505563"/>
            <a:ext cx="8229600" cy="4525963"/>
          </a:xfrm>
        </p:spPr>
        <p:txBody>
          <a:bodyPr>
            <a:normAutofit fontScale="62500" lnSpcReduction="20000"/>
          </a:bodyPr>
          <a:lstStyle/>
          <a:p>
            <a:pPr marL="0" indent="0">
              <a:buNone/>
            </a:pPr>
            <a:r>
              <a:rPr lang="en-US" dirty="0"/>
              <a:t>Anyone who thinks they are eligible for the NDIS can apply by:</a:t>
            </a:r>
          </a:p>
          <a:p>
            <a:r>
              <a:rPr lang="en-US" dirty="0" smtClean="0"/>
              <a:t>phoning </a:t>
            </a:r>
            <a:r>
              <a:rPr lang="en-US" dirty="0"/>
              <a:t>1800 800 110 and making a verbal access </a:t>
            </a:r>
            <a:r>
              <a:rPr lang="en-US" dirty="0" smtClean="0"/>
              <a:t>request</a:t>
            </a:r>
            <a:endParaRPr lang="en-US" dirty="0"/>
          </a:p>
          <a:p>
            <a:r>
              <a:rPr lang="en-US" dirty="0" smtClean="0"/>
              <a:t>downloading </a:t>
            </a:r>
            <a:r>
              <a:rPr lang="en-US" dirty="0"/>
              <a:t>and completing the </a:t>
            </a:r>
            <a:r>
              <a:rPr lang="en-US" dirty="0" smtClean="0"/>
              <a:t>Access Request Form </a:t>
            </a:r>
            <a:r>
              <a:rPr lang="en-US" dirty="0"/>
              <a:t>on their computer and emailing to the NDIA with supporting </a:t>
            </a:r>
            <a:r>
              <a:rPr lang="en-US" dirty="0" smtClean="0"/>
              <a:t>information</a:t>
            </a:r>
            <a:endParaRPr lang="en-US" dirty="0"/>
          </a:p>
          <a:p>
            <a:r>
              <a:rPr lang="en-US" dirty="0" smtClean="0"/>
              <a:t>downloading </a:t>
            </a:r>
            <a:r>
              <a:rPr lang="en-US" dirty="0"/>
              <a:t>the </a:t>
            </a:r>
            <a:r>
              <a:rPr lang="en-US" dirty="0" smtClean="0"/>
              <a:t>Access Request Form </a:t>
            </a:r>
            <a:r>
              <a:rPr lang="en-US" dirty="0"/>
              <a:t>on their computer, printing out, and mailing to the NDIA with supporting </a:t>
            </a:r>
            <a:r>
              <a:rPr lang="en-US" dirty="0" smtClean="0"/>
              <a:t>information</a:t>
            </a:r>
            <a:endParaRPr lang="en-US" dirty="0"/>
          </a:p>
          <a:p>
            <a:r>
              <a:rPr lang="en-US" dirty="0"/>
              <a:t>	</a:t>
            </a:r>
            <a:r>
              <a:rPr lang="en-US" dirty="0" smtClean="0"/>
              <a:t>emailing</a:t>
            </a:r>
            <a:r>
              <a:rPr lang="en-US" dirty="0"/>
              <a:t> </a:t>
            </a:r>
            <a:r>
              <a:rPr lang="en-US" u="sng" dirty="0" smtClean="0"/>
              <a:t>NAT@ndis.gov.au </a:t>
            </a:r>
            <a:r>
              <a:rPr lang="en-US" dirty="0" smtClean="0"/>
              <a:t>and asking for an Access Request Form to be mailed to them </a:t>
            </a:r>
          </a:p>
          <a:p>
            <a:r>
              <a:rPr lang="en-US" dirty="0" smtClean="0"/>
              <a:t>contacting </a:t>
            </a:r>
            <a:r>
              <a:rPr lang="en-US" dirty="0"/>
              <a:t>your local NDIA office and asking for an </a:t>
            </a:r>
            <a:r>
              <a:rPr lang="en-US" dirty="0" smtClean="0"/>
              <a:t>Access Request Form to </a:t>
            </a:r>
            <a:r>
              <a:rPr lang="en-US" dirty="0"/>
              <a:t>be mailed to </a:t>
            </a:r>
            <a:r>
              <a:rPr lang="en-US" dirty="0" smtClean="0"/>
              <a:t>them</a:t>
            </a:r>
          </a:p>
          <a:p>
            <a:pPr marL="0" indent="0">
              <a:buNone/>
            </a:pPr>
            <a:endParaRPr lang="en-US" dirty="0"/>
          </a:p>
          <a:p>
            <a:pPr marL="0" indent="0">
              <a:buNone/>
            </a:pPr>
            <a:r>
              <a:rPr lang="en-US" dirty="0" smtClean="0"/>
              <a:t>Local </a:t>
            </a:r>
            <a:r>
              <a:rPr lang="en-US" dirty="0"/>
              <a:t>NDIA and Partners in the Community Staff are also available to help you apply. </a:t>
            </a:r>
            <a:endParaRPr lang="fr-FR" dirty="0" smtClean="0"/>
          </a:p>
          <a:p>
            <a:r>
              <a:rPr lang="fr-FR" u="sng" dirty="0" smtClean="0">
                <a:hlinkClick r:id="rId3"/>
              </a:rPr>
              <a:t>https</a:t>
            </a:r>
            <a:r>
              <a:rPr lang="fr-FR" u="sng" dirty="0">
                <a:hlinkClick r:id="rId3"/>
              </a:rPr>
              <a:t>://www.ndis.gov.au/how-apply-ndis/what-access-request-form#access-request-</a:t>
            </a:r>
            <a:r>
              <a:rPr lang="fr-FR" u="sng" dirty="0" smtClean="0">
                <a:hlinkClick r:id="rId3"/>
              </a:rPr>
              <a:t>form</a:t>
            </a:r>
            <a:endParaRPr lang="en-AU" dirty="0"/>
          </a:p>
        </p:txBody>
      </p:sp>
      <p:sp>
        <p:nvSpPr>
          <p:cNvPr id="4" name="Slide Number Placeholder 3">
            <a:extLst>
              <a:ext uri="{FF2B5EF4-FFF2-40B4-BE49-F238E27FC236}">
                <a16:creationId xmlns="" xmlns:a16="http://schemas.microsoft.com/office/drawing/2014/main" id="{7D51E4FF-6657-244F-8C04-995DCF4379E9}"/>
              </a:ext>
            </a:extLst>
          </p:cNvPr>
          <p:cNvSpPr>
            <a:spLocks noGrp="1"/>
          </p:cNvSpPr>
          <p:nvPr>
            <p:ph type="sldNum" sz="quarter" idx="12"/>
          </p:nvPr>
        </p:nvSpPr>
        <p:spPr/>
        <p:txBody>
          <a:bodyPr/>
          <a:lstStyle/>
          <a:p>
            <a:fld id="{E527C44A-956C-DE47-8C46-F38CDA2C20D7}" type="slidenum">
              <a:rPr lang="en-US" smtClean="0"/>
              <a:pPr/>
              <a:t>13</a:t>
            </a:fld>
            <a:endParaRPr lang="en-US"/>
          </a:p>
        </p:txBody>
      </p:sp>
    </p:spTree>
    <p:extLst>
      <p:ext uri="{BB962C8B-B14F-4D97-AF65-F5344CB8AC3E}">
        <p14:creationId xmlns:p14="http://schemas.microsoft.com/office/powerpoint/2010/main" val="171045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90563A-5539-BA46-9CBD-103C668678E0}"/>
              </a:ext>
            </a:extLst>
          </p:cNvPr>
          <p:cNvSpPr>
            <a:spLocks noGrp="1"/>
          </p:cNvSpPr>
          <p:nvPr>
            <p:ph type="title"/>
          </p:nvPr>
        </p:nvSpPr>
        <p:spPr/>
        <p:txBody>
          <a:bodyPr>
            <a:normAutofit fontScale="90000"/>
          </a:bodyPr>
          <a:lstStyle/>
          <a:p>
            <a:r>
              <a:rPr lang="en-US" b="1" dirty="0"/>
              <a:t>What you can </a:t>
            </a:r>
            <a:r>
              <a:rPr lang="en-US" b="1" dirty="0" smtClean="0"/>
              <a:t>do to improve chances of success</a:t>
            </a:r>
            <a:endParaRPr lang="en-US" b="1" dirty="0"/>
          </a:p>
        </p:txBody>
      </p:sp>
      <p:sp>
        <p:nvSpPr>
          <p:cNvPr id="3" name="Content Placeholder 2">
            <a:extLst>
              <a:ext uri="{FF2B5EF4-FFF2-40B4-BE49-F238E27FC236}">
                <a16:creationId xmlns="" xmlns:a16="http://schemas.microsoft.com/office/drawing/2014/main" id="{D51DB827-2AAA-FB42-9A1E-28F917CC9773}"/>
              </a:ext>
            </a:extLst>
          </p:cNvPr>
          <p:cNvSpPr>
            <a:spLocks noGrp="1"/>
          </p:cNvSpPr>
          <p:nvPr>
            <p:ph idx="1"/>
          </p:nvPr>
        </p:nvSpPr>
        <p:spPr/>
        <p:txBody>
          <a:bodyPr/>
          <a:lstStyle/>
          <a:p>
            <a:r>
              <a:rPr lang="en-US" b="1" dirty="0">
                <a:solidFill>
                  <a:srgbClr val="00B0F0"/>
                </a:solidFill>
              </a:rPr>
              <a:t>We recommend you refer to your ME/CFS as </a:t>
            </a:r>
            <a:r>
              <a:rPr lang="en-AU" b="1" dirty="0" err="1">
                <a:solidFill>
                  <a:srgbClr val="00B0F0"/>
                </a:solidFill>
              </a:rPr>
              <a:t>Myalgic</a:t>
            </a:r>
            <a:r>
              <a:rPr lang="en-AU" b="1" dirty="0">
                <a:solidFill>
                  <a:srgbClr val="00B0F0"/>
                </a:solidFill>
              </a:rPr>
              <a:t> Encephalomyelitis/ME</a:t>
            </a:r>
            <a:r>
              <a:rPr lang="en-AU" dirty="0"/>
              <a:t> throughout your NDIS pathway. </a:t>
            </a:r>
          </a:p>
          <a:p>
            <a:endParaRPr lang="en-AU" dirty="0"/>
          </a:p>
          <a:p>
            <a:r>
              <a:rPr lang="en-AU" dirty="0"/>
              <a:t>Do </a:t>
            </a:r>
            <a:r>
              <a:rPr lang="en-AU" b="1" dirty="0"/>
              <a:t>not</a:t>
            </a:r>
            <a:r>
              <a:rPr lang="en-AU" dirty="0"/>
              <a:t> use Chronic Fatigue Syndrome (if avoidable) as this is often misunderstood and confused with </a:t>
            </a:r>
            <a:r>
              <a:rPr lang="en-AU" i="1" dirty="0"/>
              <a:t>Chronic Fatigue</a:t>
            </a:r>
            <a:r>
              <a:rPr lang="en-AU" dirty="0"/>
              <a:t>, which is a symptom of many different conditions. </a:t>
            </a:r>
          </a:p>
          <a:p>
            <a:endParaRPr lang="en-US" dirty="0">
              <a:solidFill>
                <a:srgbClr val="FF0000"/>
              </a:solidFill>
            </a:endParaRPr>
          </a:p>
        </p:txBody>
      </p:sp>
      <p:sp>
        <p:nvSpPr>
          <p:cNvPr id="4" name="Slide Number Placeholder 3">
            <a:extLst>
              <a:ext uri="{FF2B5EF4-FFF2-40B4-BE49-F238E27FC236}">
                <a16:creationId xmlns="" xmlns:a16="http://schemas.microsoft.com/office/drawing/2014/main" id="{79A4CDBA-A38A-E341-9CC6-ABF0685AE6E2}"/>
              </a:ext>
            </a:extLst>
          </p:cNvPr>
          <p:cNvSpPr>
            <a:spLocks noGrp="1"/>
          </p:cNvSpPr>
          <p:nvPr>
            <p:ph type="sldNum" sz="quarter" idx="12"/>
          </p:nvPr>
        </p:nvSpPr>
        <p:spPr/>
        <p:txBody>
          <a:bodyPr/>
          <a:lstStyle/>
          <a:p>
            <a:fld id="{E527C44A-956C-DE47-8C46-F38CDA2C20D7}" type="slidenum">
              <a:rPr lang="en-US" smtClean="0"/>
              <a:pPr/>
              <a:t>14</a:t>
            </a:fld>
            <a:endParaRPr lang="en-US"/>
          </a:p>
        </p:txBody>
      </p:sp>
    </p:spTree>
    <p:extLst>
      <p:ext uri="{BB962C8B-B14F-4D97-AF65-F5344CB8AC3E}">
        <p14:creationId xmlns:p14="http://schemas.microsoft.com/office/powerpoint/2010/main" val="1871617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39C9A-55C5-1746-B456-D2E592546D6E}"/>
              </a:ext>
            </a:extLst>
          </p:cNvPr>
          <p:cNvSpPr>
            <a:spLocks noGrp="1"/>
          </p:cNvSpPr>
          <p:nvPr>
            <p:ph type="title"/>
          </p:nvPr>
        </p:nvSpPr>
        <p:spPr/>
        <p:txBody>
          <a:bodyPr>
            <a:noAutofit/>
          </a:bodyPr>
          <a:lstStyle/>
          <a:p>
            <a:r>
              <a:rPr lang="en-US" sz="3600" b="1" dirty="0"/>
              <a:t>Which specialist should fill out the Access Request – Supporting Evidence Form?  </a:t>
            </a:r>
          </a:p>
        </p:txBody>
      </p:sp>
      <p:sp>
        <p:nvSpPr>
          <p:cNvPr id="3" name="Content Placeholder 2">
            <a:extLst>
              <a:ext uri="{FF2B5EF4-FFF2-40B4-BE49-F238E27FC236}">
                <a16:creationId xmlns="" xmlns:a16="http://schemas.microsoft.com/office/drawing/2014/main" id="{EF9761CF-A289-2341-877A-3FC2754CE5A8}"/>
              </a:ext>
            </a:extLst>
          </p:cNvPr>
          <p:cNvSpPr>
            <a:spLocks noGrp="1"/>
          </p:cNvSpPr>
          <p:nvPr>
            <p:ph idx="1"/>
          </p:nvPr>
        </p:nvSpPr>
        <p:spPr>
          <a:xfrm>
            <a:off x="457200" y="1531226"/>
            <a:ext cx="8229600" cy="4825123"/>
          </a:xfrm>
        </p:spPr>
        <p:txBody>
          <a:bodyPr>
            <a:noAutofit/>
          </a:bodyPr>
          <a:lstStyle/>
          <a:p>
            <a:r>
              <a:rPr lang="en-AU" sz="2400" dirty="0"/>
              <a:t>The NDIA only specifies that the form needs to be filled out </a:t>
            </a:r>
            <a:r>
              <a:rPr lang="en-AU" sz="2400" b="1" dirty="0"/>
              <a:t>by a health professional</a:t>
            </a:r>
            <a:r>
              <a:rPr lang="en-AU" sz="2400" dirty="0"/>
              <a:t>. </a:t>
            </a:r>
          </a:p>
          <a:p>
            <a:pPr marL="0" indent="0">
              <a:buNone/>
            </a:pPr>
            <a:endParaRPr lang="en-AU" sz="2400" dirty="0"/>
          </a:p>
          <a:p>
            <a:endParaRPr lang="en-AU" sz="900" dirty="0"/>
          </a:p>
          <a:p>
            <a:r>
              <a:rPr lang="en-AU" sz="2400" dirty="0" smtClean="0"/>
              <a:t>Specialists are obviously GOOD </a:t>
            </a:r>
            <a:r>
              <a:rPr lang="en-AU" sz="2400" i="1" dirty="0" smtClean="0"/>
              <a:t>but they are </a:t>
            </a:r>
            <a:r>
              <a:rPr lang="en-AU" sz="2400" b="1" i="1" dirty="0" smtClean="0"/>
              <a:t>not required</a:t>
            </a:r>
            <a:r>
              <a:rPr lang="en-AU" sz="2400" dirty="0" smtClean="0"/>
              <a:t>. Think through what NDIS expects to receive (refer </a:t>
            </a:r>
            <a:r>
              <a:rPr lang="en-AU" sz="2400" dirty="0"/>
              <a:t>back to amputation </a:t>
            </a:r>
            <a:r>
              <a:rPr lang="en-AU" sz="2400" dirty="0" smtClean="0"/>
              <a:t>example). What is really important is to find a doctor who </a:t>
            </a:r>
            <a:r>
              <a:rPr lang="en-AU" sz="2400" dirty="0"/>
              <a:t>knows you </a:t>
            </a:r>
            <a:r>
              <a:rPr lang="en-AU" sz="2400" dirty="0" smtClean="0"/>
              <a:t>- and </a:t>
            </a:r>
            <a:r>
              <a:rPr lang="en-AU" sz="2400" dirty="0"/>
              <a:t>your circumstances </a:t>
            </a:r>
            <a:r>
              <a:rPr lang="en-AU" sz="2400" dirty="0" smtClean="0"/>
              <a:t>- well</a:t>
            </a:r>
            <a:r>
              <a:rPr lang="en-AU" sz="2400" dirty="0"/>
              <a:t>. </a:t>
            </a:r>
          </a:p>
          <a:p>
            <a:pPr marL="0" indent="0">
              <a:buNone/>
            </a:pPr>
            <a:endParaRPr lang="en-AU" sz="2400" dirty="0"/>
          </a:p>
          <a:p>
            <a:endParaRPr lang="en-AU" sz="900" dirty="0"/>
          </a:p>
          <a:p>
            <a:r>
              <a:rPr lang="en-AU" sz="2400" dirty="0"/>
              <a:t>The more detail your doctor can provide, the better, so make sure you book a double appointment if necessary.</a:t>
            </a:r>
            <a:endParaRPr lang="en-US" sz="2400" dirty="0"/>
          </a:p>
        </p:txBody>
      </p:sp>
      <p:sp>
        <p:nvSpPr>
          <p:cNvPr id="4" name="Slide Number Placeholder 3">
            <a:extLst>
              <a:ext uri="{FF2B5EF4-FFF2-40B4-BE49-F238E27FC236}">
                <a16:creationId xmlns="" xmlns:a16="http://schemas.microsoft.com/office/drawing/2014/main" id="{98D32423-FA1A-3C41-9153-1B84ABCA797D}"/>
              </a:ext>
            </a:extLst>
          </p:cNvPr>
          <p:cNvSpPr>
            <a:spLocks noGrp="1"/>
          </p:cNvSpPr>
          <p:nvPr>
            <p:ph type="sldNum" sz="quarter" idx="12"/>
          </p:nvPr>
        </p:nvSpPr>
        <p:spPr/>
        <p:txBody>
          <a:bodyPr/>
          <a:lstStyle/>
          <a:p>
            <a:fld id="{E527C44A-956C-DE47-8C46-F38CDA2C20D7}" type="slidenum">
              <a:rPr lang="en-US" smtClean="0"/>
              <a:pPr/>
              <a:t>15</a:t>
            </a:fld>
            <a:endParaRPr lang="en-US"/>
          </a:p>
        </p:txBody>
      </p:sp>
    </p:spTree>
    <p:extLst>
      <p:ext uri="{BB962C8B-B14F-4D97-AF65-F5344CB8AC3E}">
        <p14:creationId xmlns:p14="http://schemas.microsoft.com/office/powerpoint/2010/main" val="175816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39C9A-55C5-1746-B456-D2E592546D6E}"/>
              </a:ext>
            </a:extLst>
          </p:cNvPr>
          <p:cNvSpPr>
            <a:spLocks noGrp="1"/>
          </p:cNvSpPr>
          <p:nvPr>
            <p:ph type="title"/>
          </p:nvPr>
        </p:nvSpPr>
        <p:spPr>
          <a:xfrm>
            <a:off x="383059" y="843049"/>
            <a:ext cx="8229600" cy="920579"/>
          </a:xfrm>
          <a:noFill/>
        </p:spPr>
        <p:txBody>
          <a:bodyPr vert="horz" lIns="91440" tIns="45720" rIns="91440" bIns="45720" rtlCol="0" anchor="ctr">
            <a:noAutofit/>
          </a:bodyPr>
          <a:lstStyle/>
          <a:p>
            <a:r>
              <a:rPr lang="en-US" sz="4000" b="1" dirty="0">
                <a:ea typeface="+mj-lt"/>
                <a:cs typeface="+mj-lt"/>
              </a:rPr>
              <a:t>Assessment guidelines for health professionals</a:t>
            </a:r>
            <a:br>
              <a:rPr lang="en-US" sz="4000" b="1" dirty="0">
                <a:ea typeface="+mj-lt"/>
                <a:cs typeface="+mj-lt"/>
              </a:rPr>
            </a:br>
            <a:endParaRPr lang="en-US" sz="4000" b="1" dirty="0">
              <a:ea typeface="+mj-lt"/>
              <a:cs typeface="+mj-lt"/>
            </a:endParaRPr>
          </a:p>
          <a:p>
            <a:endParaRPr lang="en-US" sz="3200" b="1" dirty="0">
              <a:cs typeface="Calibri"/>
            </a:endParaRPr>
          </a:p>
        </p:txBody>
      </p:sp>
      <p:sp>
        <p:nvSpPr>
          <p:cNvPr id="3" name="Content Placeholder 2">
            <a:extLst>
              <a:ext uri="{FF2B5EF4-FFF2-40B4-BE49-F238E27FC236}">
                <a16:creationId xmlns="" xmlns:a16="http://schemas.microsoft.com/office/drawing/2014/main" id="{EF9761CF-A289-2341-877A-3FC2754CE5A8}"/>
              </a:ext>
            </a:extLst>
          </p:cNvPr>
          <p:cNvSpPr>
            <a:spLocks noGrp="1"/>
          </p:cNvSpPr>
          <p:nvPr>
            <p:ph idx="1"/>
          </p:nvPr>
        </p:nvSpPr>
        <p:spPr>
          <a:xfrm>
            <a:off x="234779" y="1654517"/>
            <a:ext cx="4263082" cy="4074886"/>
          </a:xfrm>
        </p:spPr>
        <p:txBody>
          <a:bodyPr vert="horz" lIns="91440" tIns="45720" rIns="91440" bIns="45720" rtlCol="0" anchor="t">
            <a:noAutofit/>
          </a:bodyPr>
          <a:lstStyle/>
          <a:p>
            <a:r>
              <a:rPr lang="en-AU" sz="2400" dirty="0"/>
              <a:t>Emerge Australia has developed a form for you to take to your GP or specialist to assist with the ‘Supporting Evidence’ form.</a:t>
            </a:r>
            <a:endParaRPr lang="en-AU" sz="2400" dirty="0">
              <a:cs typeface="Calibri"/>
            </a:endParaRPr>
          </a:p>
          <a:p>
            <a:r>
              <a:rPr lang="en-AU" sz="2400" dirty="0"/>
              <a:t>We strongly recommend that you take this to your appointment. </a:t>
            </a:r>
            <a:endParaRPr lang="en-AU" sz="2400" dirty="0" smtClean="0"/>
          </a:p>
          <a:p>
            <a:pPr marL="0" indent="0">
              <a:buNone/>
            </a:pPr>
            <a:endParaRPr lang="en-AU" sz="1400" dirty="0" smtClean="0">
              <a:cs typeface="Calibri"/>
            </a:endParaRPr>
          </a:p>
          <a:p>
            <a:pPr marL="0" indent="0">
              <a:buNone/>
            </a:pPr>
            <a:r>
              <a:rPr lang="en-AU" sz="1400" dirty="0" smtClean="0">
                <a:cs typeface="Calibri"/>
              </a:rPr>
              <a:t>Consider booking a double appointment with your GP</a:t>
            </a:r>
          </a:p>
          <a:p>
            <a:pPr marL="0" indent="0">
              <a:buNone/>
            </a:pPr>
            <a:endParaRPr lang="en-US" sz="1800" dirty="0" smtClean="0">
              <a:ea typeface="+mn-lt"/>
              <a:cs typeface="+mn-lt"/>
            </a:endParaRPr>
          </a:p>
          <a:p>
            <a:pPr marL="0" indent="0">
              <a:buNone/>
            </a:pPr>
            <a:r>
              <a:rPr lang="en-US" sz="1800" dirty="0" smtClean="0">
                <a:ea typeface="+mn-lt"/>
                <a:cs typeface="+mn-lt"/>
              </a:rPr>
              <a:t>Please </a:t>
            </a:r>
            <a:r>
              <a:rPr lang="en-US" sz="1800" dirty="0">
                <a:ea typeface="+mn-lt"/>
                <a:cs typeface="+mn-lt"/>
              </a:rPr>
              <a:t>contact </a:t>
            </a:r>
            <a:r>
              <a:rPr lang="en-US" sz="1800" dirty="0">
                <a:ea typeface="+mn-lt"/>
                <a:cs typeface="+mn-lt"/>
                <a:hlinkClick r:id="rId3"/>
              </a:rPr>
              <a:t>information@emerge.org.au</a:t>
            </a:r>
            <a:endParaRPr lang="en-AU" sz="1800" dirty="0">
              <a:ea typeface="+mn-lt"/>
              <a:cs typeface="+mn-lt"/>
            </a:endParaRPr>
          </a:p>
          <a:p>
            <a:pPr marL="0" indent="0">
              <a:buNone/>
            </a:pPr>
            <a:r>
              <a:rPr lang="en-US" sz="1800" dirty="0">
                <a:ea typeface="+mn-lt"/>
                <a:cs typeface="+mn-lt"/>
              </a:rPr>
              <a:t> or (03) 9529 1344 for a copy. </a:t>
            </a:r>
            <a:endParaRPr lang="en-AU" sz="1800" dirty="0">
              <a:ea typeface="+mn-lt"/>
              <a:cs typeface="+mn-lt"/>
            </a:endParaRPr>
          </a:p>
        </p:txBody>
      </p:sp>
      <p:sp>
        <p:nvSpPr>
          <p:cNvPr id="4" name="Slide Number Placeholder 3">
            <a:extLst>
              <a:ext uri="{FF2B5EF4-FFF2-40B4-BE49-F238E27FC236}">
                <a16:creationId xmlns="" xmlns:a16="http://schemas.microsoft.com/office/drawing/2014/main" id="{98D32423-FA1A-3C41-9153-1B84ABCA797D}"/>
              </a:ext>
            </a:extLst>
          </p:cNvPr>
          <p:cNvSpPr>
            <a:spLocks noGrp="1"/>
          </p:cNvSpPr>
          <p:nvPr>
            <p:ph type="sldNum" sz="quarter" idx="12"/>
          </p:nvPr>
        </p:nvSpPr>
        <p:spPr/>
        <p:txBody>
          <a:bodyPr/>
          <a:lstStyle/>
          <a:p>
            <a:fld id="{E527C44A-956C-DE47-8C46-F38CDA2C20D7}" type="slidenum">
              <a:rPr lang="en-US" smtClean="0"/>
              <a:pPr/>
              <a:t>16</a:t>
            </a:fld>
            <a:endParaRPr lang="en-US"/>
          </a:p>
        </p:txBody>
      </p:sp>
      <p:pic>
        <p:nvPicPr>
          <p:cNvPr id="5" name="Picture 5" descr="A screenshot of a cell phone&#10;&#10;Description generated with very high confidence">
            <a:extLst>
              <a:ext uri="{FF2B5EF4-FFF2-40B4-BE49-F238E27FC236}">
                <a16:creationId xmlns="" xmlns:a16="http://schemas.microsoft.com/office/drawing/2014/main" id="{29DD2002-6AC6-4682-B503-53484FD1A772}"/>
              </a:ext>
            </a:extLst>
          </p:cNvPr>
          <p:cNvPicPr>
            <a:picLocks noChangeAspect="1"/>
          </p:cNvPicPr>
          <p:nvPr/>
        </p:nvPicPr>
        <p:blipFill rotWithShape="1">
          <a:blip r:embed="rId4"/>
          <a:srcRect l="4571" t="-82" r="2571" b="-386"/>
          <a:stretch/>
        </p:blipFill>
        <p:spPr>
          <a:xfrm>
            <a:off x="4497859" y="1695665"/>
            <a:ext cx="4436079" cy="35752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831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450A25-47A6-A646-9D86-7ED6BF93FC67}"/>
              </a:ext>
            </a:extLst>
          </p:cNvPr>
          <p:cNvSpPr>
            <a:spLocks noGrp="1"/>
          </p:cNvSpPr>
          <p:nvPr>
            <p:ph type="title"/>
          </p:nvPr>
        </p:nvSpPr>
        <p:spPr/>
        <p:txBody>
          <a:bodyPr>
            <a:normAutofit fontScale="90000"/>
          </a:bodyPr>
          <a:lstStyle/>
          <a:p>
            <a:r>
              <a:rPr lang="en-US" b="1" dirty="0"/>
              <a:t>What needs to be included in the access request </a:t>
            </a:r>
          </a:p>
        </p:txBody>
      </p:sp>
      <p:sp>
        <p:nvSpPr>
          <p:cNvPr id="3" name="Content Placeholder 2">
            <a:extLst>
              <a:ext uri="{FF2B5EF4-FFF2-40B4-BE49-F238E27FC236}">
                <a16:creationId xmlns="" xmlns:a16="http://schemas.microsoft.com/office/drawing/2014/main" id="{5A43A92B-18A4-7143-8DD9-2D4F6B6C9336}"/>
              </a:ext>
            </a:extLst>
          </p:cNvPr>
          <p:cNvSpPr>
            <a:spLocks noGrp="1"/>
          </p:cNvSpPr>
          <p:nvPr>
            <p:ph idx="1"/>
          </p:nvPr>
        </p:nvSpPr>
        <p:spPr>
          <a:xfrm>
            <a:off x="457200" y="1417638"/>
            <a:ext cx="8632587" cy="4525963"/>
          </a:xfrm>
        </p:spPr>
        <p:txBody>
          <a:bodyPr>
            <a:noAutofit/>
          </a:bodyPr>
          <a:lstStyle/>
          <a:p>
            <a:pPr marL="0" indent="0">
              <a:buNone/>
            </a:pPr>
            <a:r>
              <a:rPr lang="en-AU" sz="2300" dirty="0"/>
              <a:t>Ask your GP/specialist to provide information about: </a:t>
            </a:r>
            <a:endParaRPr lang="en-AU" sz="2300" dirty="0" smtClean="0"/>
          </a:p>
          <a:p>
            <a:pPr marL="0" indent="0">
              <a:buNone/>
            </a:pPr>
            <a:endParaRPr lang="en-AU" sz="2300" dirty="0"/>
          </a:p>
          <a:p>
            <a:pPr lvl="1" indent="-342900"/>
            <a:r>
              <a:rPr lang="en-AU" sz="2300" dirty="0"/>
              <a:t>the type of disability </a:t>
            </a:r>
          </a:p>
          <a:p>
            <a:pPr lvl="1" indent="-342900"/>
            <a:r>
              <a:rPr lang="en-AU" sz="2300" dirty="0"/>
              <a:t>the date the disability was diagnosed (if available) </a:t>
            </a:r>
          </a:p>
          <a:p>
            <a:pPr lvl="1" indent="-342900"/>
            <a:r>
              <a:rPr lang="en-AU" sz="2300" dirty="0"/>
              <a:t>how long the disability will last </a:t>
            </a:r>
            <a:r>
              <a:rPr lang="en-AU" sz="2300" dirty="0" smtClean="0"/>
              <a:t>(i.e. now considered to be permanent)</a:t>
            </a:r>
            <a:endParaRPr lang="en-AU" sz="2300" dirty="0"/>
          </a:p>
          <a:p>
            <a:pPr lvl="1" indent="-342900"/>
            <a:r>
              <a:rPr lang="en-AU" sz="2300" dirty="0"/>
              <a:t>how it impacts on your daily life (</a:t>
            </a:r>
            <a:r>
              <a:rPr lang="en-AU" sz="2300" b="1" dirty="0">
                <a:solidFill>
                  <a:srgbClr val="17375E"/>
                </a:solidFill>
              </a:rPr>
              <a:t>functional impairment</a:t>
            </a:r>
            <a:r>
              <a:rPr lang="en-AU" sz="2300" dirty="0"/>
              <a:t>/s)</a:t>
            </a:r>
          </a:p>
          <a:p>
            <a:pPr lvl="1" indent="-342900"/>
            <a:r>
              <a:rPr lang="en-AU" sz="2300" dirty="0"/>
              <a:t>previous treatments and outcomes </a:t>
            </a:r>
          </a:p>
          <a:p>
            <a:pPr lvl="1" indent="-342900"/>
            <a:r>
              <a:rPr lang="en-AU" sz="2300" dirty="0"/>
              <a:t>future treatment options and expected outcomes of those treatments</a:t>
            </a:r>
          </a:p>
          <a:p>
            <a:pPr lvl="1" indent="-342900"/>
            <a:endParaRPr lang="en-AU" sz="800" dirty="0"/>
          </a:p>
          <a:p>
            <a:pPr marL="0" indent="0">
              <a:buNone/>
            </a:pPr>
            <a:endParaRPr lang="en-US" sz="2300" b="1" dirty="0">
              <a:solidFill>
                <a:srgbClr val="00B0F0"/>
              </a:solidFill>
            </a:endParaRPr>
          </a:p>
        </p:txBody>
      </p:sp>
      <p:sp>
        <p:nvSpPr>
          <p:cNvPr id="4" name="Slide Number Placeholder 3">
            <a:extLst>
              <a:ext uri="{FF2B5EF4-FFF2-40B4-BE49-F238E27FC236}">
                <a16:creationId xmlns="" xmlns:a16="http://schemas.microsoft.com/office/drawing/2014/main" id="{64C7EA43-914E-BC4C-82FC-D7A306EBDC7F}"/>
              </a:ext>
            </a:extLst>
          </p:cNvPr>
          <p:cNvSpPr>
            <a:spLocks noGrp="1"/>
          </p:cNvSpPr>
          <p:nvPr>
            <p:ph type="sldNum" sz="quarter" idx="12"/>
          </p:nvPr>
        </p:nvSpPr>
        <p:spPr/>
        <p:txBody>
          <a:bodyPr/>
          <a:lstStyle/>
          <a:p>
            <a:fld id="{E527C44A-956C-DE47-8C46-F38CDA2C20D7}" type="slidenum">
              <a:rPr lang="en-US" smtClean="0"/>
              <a:pPr/>
              <a:t>17</a:t>
            </a:fld>
            <a:endParaRPr lang="en-US" dirty="0"/>
          </a:p>
        </p:txBody>
      </p:sp>
    </p:spTree>
    <p:extLst>
      <p:ext uri="{BB962C8B-B14F-4D97-AF65-F5344CB8AC3E}">
        <p14:creationId xmlns:p14="http://schemas.microsoft.com/office/powerpoint/2010/main" val="412881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450A25-47A6-A646-9D86-7ED6BF93FC67}"/>
              </a:ext>
            </a:extLst>
          </p:cNvPr>
          <p:cNvSpPr>
            <a:spLocks noGrp="1"/>
          </p:cNvSpPr>
          <p:nvPr>
            <p:ph type="title"/>
          </p:nvPr>
        </p:nvSpPr>
        <p:spPr/>
        <p:txBody>
          <a:bodyPr>
            <a:normAutofit fontScale="90000"/>
          </a:bodyPr>
          <a:lstStyle/>
          <a:p>
            <a:r>
              <a:rPr lang="en-US" b="1" dirty="0"/>
              <a:t>What needs to be included in the access request </a:t>
            </a:r>
          </a:p>
        </p:txBody>
      </p:sp>
      <p:sp>
        <p:nvSpPr>
          <p:cNvPr id="3" name="Content Placeholder 2">
            <a:extLst>
              <a:ext uri="{FF2B5EF4-FFF2-40B4-BE49-F238E27FC236}">
                <a16:creationId xmlns="" xmlns:a16="http://schemas.microsoft.com/office/drawing/2014/main" id="{5A43A92B-18A4-7143-8DD9-2D4F6B6C9336}"/>
              </a:ext>
            </a:extLst>
          </p:cNvPr>
          <p:cNvSpPr>
            <a:spLocks noGrp="1"/>
          </p:cNvSpPr>
          <p:nvPr>
            <p:ph idx="1"/>
          </p:nvPr>
        </p:nvSpPr>
        <p:spPr>
          <a:xfrm>
            <a:off x="457200" y="1678563"/>
            <a:ext cx="8632587" cy="4525963"/>
          </a:xfrm>
        </p:spPr>
        <p:txBody>
          <a:bodyPr>
            <a:noAutofit/>
          </a:bodyPr>
          <a:lstStyle/>
          <a:p>
            <a:pPr lvl="1" indent="-342900"/>
            <a:endParaRPr lang="en-AU" sz="800" dirty="0"/>
          </a:p>
          <a:p>
            <a:r>
              <a:rPr lang="en-AU" sz="2300" dirty="0" smtClean="0"/>
              <a:t>Official guidance is that you </a:t>
            </a:r>
            <a:r>
              <a:rPr lang="en-AU" sz="2300" dirty="0"/>
              <a:t>do not need to complete this form if you can provide recent existing information (letters, assessments or other reports) from a health or education professional </a:t>
            </a:r>
            <a:r>
              <a:rPr lang="en-AU" sz="2300" dirty="0" smtClean="0"/>
              <a:t>that includes the info on the previous slide. </a:t>
            </a:r>
          </a:p>
          <a:p>
            <a:endParaRPr lang="en-AU" sz="2300" dirty="0"/>
          </a:p>
          <a:p>
            <a:pPr marL="0" indent="0" algn="ctr">
              <a:buNone/>
            </a:pPr>
            <a:r>
              <a:rPr lang="en-AU" sz="2300" b="1" dirty="0">
                <a:solidFill>
                  <a:srgbClr val="00B0F0"/>
                </a:solidFill>
              </a:rPr>
              <a:t> </a:t>
            </a:r>
            <a:r>
              <a:rPr lang="en-AU" sz="3600" b="1" dirty="0" smtClean="0">
                <a:solidFill>
                  <a:srgbClr val="00B0F0"/>
                </a:solidFill>
              </a:rPr>
              <a:t>Do not follow this guidance! </a:t>
            </a:r>
            <a:r>
              <a:rPr lang="en-US" sz="3600" b="1" dirty="0">
                <a:solidFill>
                  <a:srgbClr val="00B0F0"/>
                </a:solidFill>
              </a:rPr>
              <a:t>I</a:t>
            </a:r>
            <a:r>
              <a:rPr lang="en-AU" sz="3600" b="1" dirty="0" smtClean="0">
                <a:solidFill>
                  <a:srgbClr val="00B0F0"/>
                </a:solidFill>
              </a:rPr>
              <a:t>t is absolutely vital to fill in the supporting evidence form. </a:t>
            </a:r>
            <a:endParaRPr lang="en-US" sz="3600" b="1" dirty="0">
              <a:solidFill>
                <a:srgbClr val="00B0F0"/>
              </a:solidFill>
            </a:endParaRPr>
          </a:p>
        </p:txBody>
      </p:sp>
      <p:sp>
        <p:nvSpPr>
          <p:cNvPr id="4" name="Slide Number Placeholder 3">
            <a:extLst>
              <a:ext uri="{FF2B5EF4-FFF2-40B4-BE49-F238E27FC236}">
                <a16:creationId xmlns="" xmlns:a16="http://schemas.microsoft.com/office/drawing/2014/main" id="{64C7EA43-914E-BC4C-82FC-D7A306EBDC7F}"/>
              </a:ext>
            </a:extLst>
          </p:cNvPr>
          <p:cNvSpPr>
            <a:spLocks noGrp="1"/>
          </p:cNvSpPr>
          <p:nvPr>
            <p:ph type="sldNum" sz="quarter" idx="12"/>
          </p:nvPr>
        </p:nvSpPr>
        <p:spPr/>
        <p:txBody>
          <a:bodyPr/>
          <a:lstStyle/>
          <a:p>
            <a:fld id="{E527C44A-956C-DE47-8C46-F38CDA2C20D7}" type="slidenum">
              <a:rPr lang="en-US" smtClean="0"/>
              <a:pPr/>
              <a:t>18</a:t>
            </a:fld>
            <a:endParaRPr lang="en-US" dirty="0"/>
          </a:p>
        </p:txBody>
      </p:sp>
    </p:spTree>
    <p:extLst>
      <p:ext uri="{BB962C8B-B14F-4D97-AF65-F5344CB8AC3E}">
        <p14:creationId xmlns:p14="http://schemas.microsoft.com/office/powerpoint/2010/main" val="379284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450A25-47A6-A646-9D86-7ED6BF93FC67}"/>
              </a:ext>
            </a:extLst>
          </p:cNvPr>
          <p:cNvSpPr>
            <a:spLocks noGrp="1"/>
          </p:cNvSpPr>
          <p:nvPr>
            <p:ph type="title"/>
          </p:nvPr>
        </p:nvSpPr>
        <p:spPr/>
        <p:txBody>
          <a:bodyPr>
            <a:normAutofit fontScale="90000"/>
          </a:bodyPr>
          <a:lstStyle/>
          <a:p>
            <a:r>
              <a:rPr lang="en-US" b="1" dirty="0"/>
              <a:t>What needs to be included in the access request </a:t>
            </a:r>
          </a:p>
        </p:txBody>
      </p:sp>
      <p:sp>
        <p:nvSpPr>
          <p:cNvPr id="3" name="Content Placeholder 2">
            <a:extLst>
              <a:ext uri="{FF2B5EF4-FFF2-40B4-BE49-F238E27FC236}">
                <a16:creationId xmlns="" xmlns:a16="http://schemas.microsoft.com/office/drawing/2014/main" id="{5A43A92B-18A4-7143-8DD9-2D4F6B6C9336}"/>
              </a:ext>
            </a:extLst>
          </p:cNvPr>
          <p:cNvSpPr>
            <a:spLocks noGrp="1"/>
          </p:cNvSpPr>
          <p:nvPr>
            <p:ph idx="1"/>
          </p:nvPr>
        </p:nvSpPr>
        <p:spPr>
          <a:xfrm>
            <a:off x="457200" y="1550338"/>
            <a:ext cx="8229600" cy="4525963"/>
          </a:xfrm>
        </p:spPr>
        <p:txBody>
          <a:bodyPr vert="horz" lIns="91440" tIns="45720" rIns="91440" bIns="45720" rtlCol="0" anchor="t">
            <a:noAutofit/>
          </a:bodyPr>
          <a:lstStyle/>
          <a:p>
            <a:r>
              <a:rPr lang="en-AU" sz="2000" dirty="0"/>
              <a:t>Include copies </a:t>
            </a:r>
            <a:r>
              <a:rPr lang="en-AU" sz="2000" b="1" dirty="0"/>
              <a:t>of any reports or assessments </a:t>
            </a:r>
            <a:r>
              <a:rPr lang="en-AU" sz="2000" dirty="0"/>
              <a:t>you have which illustrate your level of </a:t>
            </a:r>
            <a:r>
              <a:rPr lang="en-AU" sz="2000" b="1" dirty="0">
                <a:solidFill>
                  <a:srgbClr val="17375E"/>
                </a:solidFill>
              </a:rPr>
              <a:t>functional impairment </a:t>
            </a:r>
            <a:r>
              <a:rPr lang="en-AU" sz="2000" dirty="0"/>
              <a:t>- really important. </a:t>
            </a:r>
            <a:endParaRPr lang="en-AU" sz="2000" dirty="0">
              <a:cs typeface="Calibri"/>
            </a:endParaRPr>
          </a:p>
          <a:p>
            <a:pPr marL="0" indent="0">
              <a:buNone/>
            </a:pPr>
            <a:endParaRPr lang="en-AU" sz="2000" dirty="0">
              <a:cs typeface="Calibri"/>
            </a:endParaRPr>
          </a:p>
          <a:p>
            <a:r>
              <a:rPr lang="en-AU" sz="2000" dirty="0"/>
              <a:t>We </a:t>
            </a:r>
            <a:r>
              <a:rPr lang="en-AU" sz="2000" i="1" dirty="0"/>
              <a:t>recommend getting an Occupational Therapy assessment if possible</a:t>
            </a:r>
            <a:r>
              <a:rPr lang="en-AU" sz="2000" dirty="0"/>
              <a:t>, focusing on the domains of disability. </a:t>
            </a:r>
            <a:endParaRPr lang="en-AU" sz="2000" dirty="0">
              <a:cs typeface="Calibri"/>
            </a:endParaRPr>
          </a:p>
          <a:p>
            <a:endParaRPr lang="en-AU" sz="2000" dirty="0">
              <a:cs typeface="Calibri"/>
            </a:endParaRPr>
          </a:p>
          <a:p>
            <a:r>
              <a:rPr lang="en-AU" sz="2000" dirty="0">
                <a:cs typeface="Calibri"/>
              </a:rPr>
              <a:t>A carer has the option to submit a Carer Statement. This can include how being a carer affects them, the impact it has on their lives and how sustainable the role is. </a:t>
            </a:r>
          </a:p>
          <a:p>
            <a:pPr marL="0" indent="0">
              <a:buNone/>
            </a:pPr>
            <a:endParaRPr lang="en-AU" sz="2400" dirty="0">
              <a:solidFill>
                <a:srgbClr val="000000"/>
              </a:solidFill>
              <a:cs typeface="Calibri"/>
            </a:endParaRPr>
          </a:p>
          <a:p>
            <a:pPr marL="0" indent="0" algn="ctr">
              <a:buNone/>
            </a:pPr>
            <a:r>
              <a:rPr lang="en-AU" sz="2800" b="1" dirty="0">
                <a:solidFill>
                  <a:srgbClr val="00B0F0"/>
                </a:solidFill>
              </a:rPr>
              <a:t>The more supporting evidence you can provide to back up your request, and show the impact of ME/CFS on your life, the better. </a:t>
            </a:r>
            <a:endParaRPr lang="en-AU" sz="2800" b="1" dirty="0">
              <a:solidFill>
                <a:srgbClr val="00B0F0"/>
              </a:solidFill>
              <a:cs typeface="Calibri"/>
            </a:endParaRPr>
          </a:p>
          <a:p>
            <a:endParaRPr lang="en-US" dirty="0"/>
          </a:p>
        </p:txBody>
      </p:sp>
      <p:sp>
        <p:nvSpPr>
          <p:cNvPr id="4" name="Slide Number Placeholder 3">
            <a:extLst>
              <a:ext uri="{FF2B5EF4-FFF2-40B4-BE49-F238E27FC236}">
                <a16:creationId xmlns="" xmlns:a16="http://schemas.microsoft.com/office/drawing/2014/main" id="{64C7EA43-914E-BC4C-82FC-D7A306EBDC7F}"/>
              </a:ext>
            </a:extLst>
          </p:cNvPr>
          <p:cNvSpPr>
            <a:spLocks noGrp="1"/>
          </p:cNvSpPr>
          <p:nvPr>
            <p:ph type="sldNum" sz="quarter" idx="12"/>
          </p:nvPr>
        </p:nvSpPr>
        <p:spPr/>
        <p:txBody>
          <a:bodyPr/>
          <a:lstStyle/>
          <a:p>
            <a:fld id="{E527C44A-956C-DE47-8C46-F38CDA2C20D7}" type="slidenum">
              <a:rPr lang="en-US" smtClean="0"/>
              <a:pPr/>
              <a:t>19</a:t>
            </a:fld>
            <a:endParaRPr lang="en-US"/>
          </a:p>
        </p:txBody>
      </p:sp>
    </p:spTree>
    <p:extLst>
      <p:ext uri="{BB962C8B-B14F-4D97-AF65-F5344CB8AC3E}">
        <p14:creationId xmlns:p14="http://schemas.microsoft.com/office/powerpoint/2010/main" val="1496207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AU" b="1" dirty="0"/>
              <a:t>Contents</a:t>
            </a:r>
          </a:p>
        </p:txBody>
      </p:sp>
      <p:sp>
        <p:nvSpPr>
          <p:cNvPr id="3" name="Content Placeholder 2"/>
          <p:cNvSpPr>
            <a:spLocks noGrp="1"/>
          </p:cNvSpPr>
          <p:nvPr>
            <p:ph idx="1"/>
          </p:nvPr>
        </p:nvSpPr>
        <p:spPr>
          <a:xfrm>
            <a:off x="457200" y="1704138"/>
            <a:ext cx="8229600" cy="4525963"/>
          </a:xfrm>
        </p:spPr>
        <p:txBody>
          <a:bodyPr>
            <a:normAutofit lnSpcReduction="10000"/>
          </a:bodyPr>
          <a:lstStyle/>
          <a:p>
            <a:pPr marL="0" indent="0">
              <a:buNone/>
            </a:pPr>
            <a:r>
              <a:rPr lang="en-AU" sz="3600" dirty="0">
                <a:solidFill>
                  <a:srgbClr val="00B0F0"/>
                </a:solidFill>
              </a:rPr>
              <a:t>1. What is the NDIS and how do I apply</a:t>
            </a:r>
            <a:r>
              <a:rPr lang="en-AU" sz="3600" dirty="0" smtClean="0">
                <a:solidFill>
                  <a:srgbClr val="00B0F0"/>
                </a:solidFill>
              </a:rPr>
              <a:t>? (long)</a:t>
            </a:r>
            <a:endParaRPr lang="en-AU" sz="3600" dirty="0">
              <a:solidFill>
                <a:srgbClr val="00B0F0"/>
              </a:solidFill>
            </a:endParaRPr>
          </a:p>
          <a:p>
            <a:pPr marL="0" indent="0">
              <a:buNone/>
            </a:pPr>
            <a:endParaRPr lang="en-AU" sz="3600" dirty="0">
              <a:solidFill>
                <a:srgbClr val="00B0F0"/>
              </a:solidFill>
            </a:endParaRPr>
          </a:p>
          <a:p>
            <a:pPr marL="0" indent="0">
              <a:buNone/>
            </a:pPr>
            <a:r>
              <a:rPr lang="en-AU" sz="3600" dirty="0">
                <a:solidFill>
                  <a:srgbClr val="00B0F0"/>
                </a:solidFill>
              </a:rPr>
              <a:t>2. </a:t>
            </a:r>
            <a:r>
              <a:rPr lang="en-US" sz="3600" dirty="0">
                <a:solidFill>
                  <a:srgbClr val="00B0F0"/>
                </a:solidFill>
              </a:rPr>
              <a:t>What do I do If I’m </a:t>
            </a:r>
            <a:r>
              <a:rPr lang="en-US" sz="3600" b="1" i="1" dirty="0">
                <a:solidFill>
                  <a:srgbClr val="00B0F0"/>
                </a:solidFill>
              </a:rPr>
              <a:t>not</a:t>
            </a:r>
            <a:r>
              <a:rPr lang="en-US" sz="3600" dirty="0">
                <a:solidFill>
                  <a:srgbClr val="00B0F0"/>
                </a:solidFill>
              </a:rPr>
              <a:t> successful in my NDIS application</a:t>
            </a:r>
            <a:r>
              <a:rPr lang="en-US" sz="3600" dirty="0" smtClean="0">
                <a:solidFill>
                  <a:srgbClr val="00B0F0"/>
                </a:solidFill>
              </a:rPr>
              <a:t>? (shorter) </a:t>
            </a:r>
            <a:endParaRPr lang="en-US" sz="3600" dirty="0">
              <a:solidFill>
                <a:srgbClr val="00B0F0"/>
              </a:solidFill>
              <a:cs typeface="Calibri"/>
            </a:endParaRPr>
          </a:p>
          <a:p>
            <a:pPr marL="0" indent="0">
              <a:buNone/>
            </a:pPr>
            <a:endParaRPr lang="en-AU" sz="3600" dirty="0">
              <a:solidFill>
                <a:srgbClr val="00B0F0"/>
              </a:solidFill>
            </a:endParaRPr>
          </a:p>
          <a:p>
            <a:pPr marL="0" indent="0">
              <a:buNone/>
            </a:pPr>
            <a:r>
              <a:rPr lang="en-AU" sz="3600" dirty="0">
                <a:solidFill>
                  <a:srgbClr val="00B0F0"/>
                </a:solidFill>
              </a:rPr>
              <a:t>3. </a:t>
            </a:r>
            <a:r>
              <a:rPr lang="en-US" sz="3600" dirty="0">
                <a:solidFill>
                  <a:srgbClr val="00B0F0"/>
                </a:solidFill>
              </a:rPr>
              <a:t>What do I do if I </a:t>
            </a:r>
            <a:r>
              <a:rPr lang="en-US" sz="3600" b="1" i="1" dirty="0">
                <a:solidFill>
                  <a:srgbClr val="00B0F0"/>
                </a:solidFill>
              </a:rPr>
              <a:t>am</a:t>
            </a:r>
            <a:r>
              <a:rPr lang="en-US" sz="3600" dirty="0">
                <a:solidFill>
                  <a:srgbClr val="00B0F0"/>
                </a:solidFill>
              </a:rPr>
              <a:t> successful in my NDIS application</a:t>
            </a:r>
            <a:r>
              <a:rPr lang="en-US" sz="3600" dirty="0" smtClean="0">
                <a:solidFill>
                  <a:srgbClr val="00B0F0"/>
                </a:solidFill>
              </a:rPr>
              <a:t>? (shortest but v useful)</a:t>
            </a:r>
            <a:endParaRPr lang="en-US" sz="3600" dirty="0">
              <a:solidFill>
                <a:srgbClr val="00B0F0"/>
              </a:solidFill>
              <a:cs typeface="Calibri"/>
            </a:endParaRPr>
          </a:p>
          <a:p>
            <a:pPr marL="0" indent="0">
              <a:buNone/>
            </a:pPr>
            <a:endParaRPr lang="en-AU" sz="3600" b="1" dirty="0">
              <a:solidFill>
                <a:srgbClr val="00B0F0"/>
              </a:solidFill>
            </a:endParaRPr>
          </a:p>
        </p:txBody>
      </p:sp>
      <p:sp>
        <p:nvSpPr>
          <p:cNvPr id="4" name="Slide Number Placeholder 3"/>
          <p:cNvSpPr>
            <a:spLocks noGrp="1"/>
          </p:cNvSpPr>
          <p:nvPr>
            <p:ph type="sldNum" sz="quarter" idx="12"/>
          </p:nvPr>
        </p:nvSpPr>
        <p:spPr/>
        <p:txBody>
          <a:bodyPr/>
          <a:lstStyle/>
          <a:p>
            <a:fld id="{E527C44A-956C-DE47-8C46-F38CDA2C20D7}" type="slidenum">
              <a:rPr lang="en-US" smtClean="0"/>
              <a:pPr/>
              <a:t>2</a:t>
            </a:fld>
            <a:endParaRPr lang="en-US"/>
          </a:p>
        </p:txBody>
      </p:sp>
    </p:spTree>
    <p:extLst>
      <p:ext uri="{BB962C8B-B14F-4D97-AF65-F5344CB8AC3E}">
        <p14:creationId xmlns:p14="http://schemas.microsoft.com/office/powerpoint/2010/main" val="21044272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ED23BF-431A-C146-B2D6-A7106182435C}"/>
              </a:ext>
            </a:extLst>
          </p:cNvPr>
          <p:cNvSpPr>
            <a:spLocks noGrp="1"/>
          </p:cNvSpPr>
          <p:nvPr>
            <p:ph type="title"/>
          </p:nvPr>
        </p:nvSpPr>
        <p:spPr/>
        <p:txBody>
          <a:bodyPr>
            <a:normAutofit fontScale="90000"/>
          </a:bodyPr>
          <a:lstStyle/>
          <a:p>
            <a:r>
              <a:rPr lang="en-US" b="1" dirty="0"/>
              <a:t>Challenges for NDIS access for people with ME/CFS</a:t>
            </a:r>
          </a:p>
        </p:txBody>
      </p:sp>
      <p:sp>
        <p:nvSpPr>
          <p:cNvPr id="3" name="Content Placeholder 2">
            <a:extLst>
              <a:ext uri="{FF2B5EF4-FFF2-40B4-BE49-F238E27FC236}">
                <a16:creationId xmlns="" xmlns:a16="http://schemas.microsoft.com/office/drawing/2014/main" id="{EDCE2540-79AB-5942-BB60-241FB23AA91F}"/>
              </a:ext>
            </a:extLst>
          </p:cNvPr>
          <p:cNvSpPr>
            <a:spLocks noGrp="1"/>
          </p:cNvSpPr>
          <p:nvPr>
            <p:ph idx="1"/>
          </p:nvPr>
        </p:nvSpPr>
        <p:spPr>
          <a:xfrm>
            <a:off x="457200" y="1707922"/>
            <a:ext cx="8229600" cy="4648427"/>
          </a:xfrm>
        </p:spPr>
        <p:txBody>
          <a:bodyPr vert="horz" lIns="91440" tIns="45720" rIns="91440" bIns="45720" rtlCol="0" anchor="t">
            <a:noAutofit/>
          </a:bodyPr>
          <a:lstStyle/>
          <a:p>
            <a:r>
              <a:rPr lang="en-US" sz="2100" dirty="0"/>
              <a:t>NDIS eligibility is hinged on </a:t>
            </a:r>
            <a:r>
              <a:rPr lang="en-US" sz="2100" b="1" dirty="0">
                <a:solidFill>
                  <a:srgbClr val="00B0F0"/>
                </a:solidFill>
              </a:rPr>
              <a:t>permanent and significant disability</a:t>
            </a:r>
            <a:r>
              <a:rPr lang="en-US" sz="2100" dirty="0">
                <a:solidFill>
                  <a:srgbClr val="00B0F0"/>
                </a:solidFill>
              </a:rPr>
              <a:t>. </a:t>
            </a:r>
          </a:p>
          <a:p>
            <a:pPr marL="0" indent="0">
              <a:buNone/>
            </a:pPr>
            <a:endParaRPr lang="en-US" sz="2100" dirty="0">
              <a:solidFill>
                <a:srgbClr val="00B0F0"/>
              </a:solidFill>
            </a:endParaRPr>
          </a:p>
          <a:p>
            <a:r>
              <a:rPr lang="en-US" sz="2100" dirty="0"/>
              <a:t>Some NDIS planners view ME/CFS as impermanent due to the fluctuating nature of symptoms (for some)</a:t>
            </a:r>
            <a:r>
              <a:rPr lang="en-US" sz="2100" dirty="0" smtClean="0"/>
              <a:t>. We will read through official language and guidance shortly. </a:t>
            </a:r>
            <a:endParaRPr lang="en-US" sz="2100" dirty="0"/>
          </a:p>
          <a:p>
            <a:pPr marL="0" indent="0">
              <a:buNone/>
            </a:pPr>
            <a:endParaRPr lang="en-US" sz="2100" dirty="0"/>
          </a:p>
          <a:p>
            <a:r>
              <a:rPr lang="en-US" sz="2100" dirty="0"/>
              <a:t>Some NDIS planners see ME/CFS as health-related, not disability-related and therefore the responsibility of the health system. </a:t>
            </a:r>
            <a:r>
              <a:rPr lang="en-US" sz="2100" dirty="0" smtClean="0"/>
              <a:t>This is changing though [story about court case]. </a:t>
            </a:r>
            <a:endParaRPr lang="en-US" sz="2100" dirty="0"/>
          </a:p>
          <a:p>
            <a:pPr marL="0" indent="0">
              <a:buNone/>
            </a:pPr>
            <a:endParaRPr lang="en-US" sz="2100" dirty="0"/>
          </a:p>
          <a:p>
            <a:r>
              <a:rPr lang="en-US" sz="2100" dirty="0"/>
              <a:t>R</a:t>
            </a:r>
            <a:r>
              <a:rPr lang="en-US" sz="2100" dirty="0" smtClean="0"/>
              <a:t>ecommendations </a:t>
            </a:r>
            <a:r>
              <a:rPr lang="en-US" sz="2100" dirty="0"/>
              <a:t>for contested treatments such as Graded Exercise Therapy and Cognitive </a:t>
            </a:r>
            <a:r>
              <a:rPr lang="en-US" sz="2100" dirty="0" err="1"/>
              <a:t>Behavioural</a:t>
            </a:r>
            <a:r>
              <a:rPr lang="en-US" sz="2100" dirty="0"/>
              <a:t> Therapy have also been problematic. </a:t>
            </a:r>
          </a:p>
        </p:txBody>
      </p:sp>
      <p:sp>
        <p:nvSpPr>
          <p:cNvPr id="4" name="Slide Number Placeholder 3">
            <a:extLst>
              <a:ext uri="{FF2B5EF4-FFF2-40B4-BE49-F238E27FC236}">
                <a16:creationId xmlns="" xmlns:a16="http://schemas.microsoft.com/office/drawing/2014/main" id="{90497B82-CB26-614B-A86C-A92D4FBE1601}"/>
              </a:ext>
            </a:extLst>
          </p:cNvPr>
          <p:cNvSpPr>
            <a:spLocks noGrp="1"/>
          </p:cNvSpPr>
          <p:nvPr>
            <p:ph type="sldNum" sz="quarter" idx="12"/>
          </p:nvPr>
        </p:nvSpPr>
        <p:spPr/>
        <p:txBody>
          <a:bodyPr/>
          <a:lstStyle/>
          <a:p>
            <a:fld id="{E527C44A-956C-DE47-8C46-F38CDA2C20D7}" type="slidenum">
              <a:rPr lang="en-US" smtClean="0"/>
              <a:pPr/>
              <a:t>20</a:t>
            </a:fld>
            <a:endParaRPr lang="en-US"/>
          </a:p>
        </p:txBody>
      </p:sp>
    </p:spTree>
    <p:extLst>
      <p:ext uri="{BB962C8B-B14F-4D97-AF65-F5344CB8AC3E}">
        <p14:creationId xmlns:p14="http://schemas.microsoft.com/office/powerpoint/2010/main" val="148313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B11590-58E2-7D45-97CF-BB71E263D4C6}"/>
              </a:ext>
            </a:extLst>
          </p:cNvPr>
          <p:cNvSpPr>
            <a:spLocks noGrp="1"/>
          </p:cNvSpPr>
          <p:nvPr>
            <p:ph type="title"/>
          </p:nvPr>
        </p:nvSpPr>
        <p:spPr/>
        <p:txBody>
          <a:bodyPr>
            <a:normAutofit/>
          </a:bodyPr>
          <a:lstStyle/>
          <a:p>
            <a:r>
              <a:rPr lang="en-US" sz="4000" b="1" dirty="0"/>
              <a:t>What you can do</a:t>
            </a:r>
          </a:p>
        </p:txBody>
      </p:sp>
      <p:sp>
        <p:nvSpPr>
          <p:cNvPr id="3" name="Content Placeholder 2">
            <a:extLst>
              <a:ext uri="{FF2B5EF4-FFF2-40B4-BE49-F238E27FC236}">
                <a16:creationId xmlns="" xmlns:a16="http://schemas.microsoft.com/office/drawing/2014/main" id="{54D48BC4-92C6-2E48-822E-70191612FD30}"/>
              </a:ext>
            </a:extLst>
          </p:cNvPr>
          <p:cNvSpPr>
            <a:spLocks noGrp="1"/>
          </p:cNvSpPr>
          <p:nvPr>
            <p:ph idx="1"/>
          </p:nvPr>
        </p:nvSpPr>
        <p:spPr>
          <a:xfrm>
            <a:off x="457200" y="1443129"/>
            <a:ext cx="8229600" cy="4525963"/>
          </a:xfrm>
        </p:spPr>
        <p:txBody>
          <a:bodyPr>
            <a:noAutofit/>
          </a:bodyPr>
          <a:lstStyle/>
          <a:p>
            <a:r>
              <a:rPr lang="en-US" sz="2100" dirty="0"/>
              <a:t>Learn the NDIS ‘language’ (</a:t>
            </a:r>
            <a:r>
              <a:rPr lang="en-US" sz="2100" i="1" dirty="0"/>
              <a:t>note: it’s different to health language and will impact on whether you receive funding</a:t>
            </a:r>
            <a:r>
              <a:rPr lang="en-US" sz="2100" dirty="0"/>
              <a:t>)</a:t>
            </a:r>
          </a:p>
          <a:p>
            <a:pPr marL="0" indent="0">
              <a:buNone/>
            </a:pPr>
            <a:endParaRPr lang="en-US" sz="2100" dirty="0"/>
          </a:p>
          <a:p>
            <a:r>
              <a:rPr lang="en-US" sz="2100" dirty="0"/>
              <a:t>Request the necessary supporting documentation from your specialists</a:t>
            </a:r>
          </a:p>
          <a:p>
            <a:pPr marL="0" indent="0">
              <a:buNone/>
            </a:pPr>
            <a:endParaRPr lang="en-US" sz="2100" dirty="0"/>
          </a:p>
          <a:p>
            <a:r>
              <a:rPr lang="en-US" sz="2100" dirty="0"/>
              <a:t>Ensure your disability assessments are based on your worst days of managing your symptoms and are mindful of NDIS restrictions (e.g. what </a:t>
            </a:r>
            <a:r>
              <a:rPr lang="en-US" sz="2100" dirty="0" smtClean="0"/>
              <a:t>items can </a:t>
            </a:r>
            <a:r>
              <a:rPr lang="en-US" sz="2100" dirty="0"/>
              <a:t>be </a:t>
            </a:r>
            <a:r>
              <a:rPr lang="en-US" sz="2100" dirty="0" smtClean="0"/>
              <a:t>supported e.g. </a:t>
            </a:r>
            <a:r>
              <a:rPr lang="en-US" sz="2100" dirty="0"/>
              <a:t>d</a:t>
            </a:r>
            <a:r>
              <a:rPr lang="en-US" sz="2100" dirty="0" smtClean="0"/>
              <a:t>on’t waste time trying to get your rent paid)</a:t>
            </a:r>
            <a:endParaRPr lang="en-US" sz="2100" dirty="0"/>
          </a:p>
          <a:p>
            <a:pPr marL="0" indent="0">
              <a:buNone/>
            </a:pPr>
            <a:endParaRPr lang="en-US" sz="2100" dirty="0"/>
          </a:p>
          <a:p>
            <a:r>
              <a:rPr lang="en-US" sz="2100" dirty="0"/>
              <a:t>Let your specialist/GP know that they </a:t>
            </a:r>
            <a:r>
              <a:rPr lang="en-US" sz="2100" dirty="0" smtClean="0"/>
              <a:t>will need </a:t>
            </a:r>
            <a:r>
              <a:rPr lang="en-US" sz="2100" dirty="0"/>
              <a:t>to address WHY you didn’t try (or complete) GET/CBT</a:t>
            </a:r>
          </a:p>
          <a:p>
            <a:pPr marL="0" indent="0">
              <a:buNone/>
            </a:pPr>
            <a:endParaRPr lang="en-US" sz="2100" dirty="0"/>
          </a:p>
          <a:p>
            <a:pPr marL="0" indent="0" algn="ctr">
              <a:buNone/>
            </a:pPr>
            <a:r>
              <a:rPr lang="en-US" sz="2100" dirty="0"/>
              <a:t>We’ll look at all these in more detail ….</a:t>
            </a:r>
          </a:p>
          <a:p>
            <a:endParaRPr lang="en-US" dirty="0"/>
          </a:p>
        </p:txBody>
      </p:sp>
      <p:sp>
        <p:nvSpPr>
          <p:cNvPr id="4" name="Slide Number Placeholder 3">
            <a:extLst>
              <a:ext uri="{FF2B5EF4-FFF2-40B4-BE49-F238E27FC236}">
                <a16:creationId xmlns="" xmlns:a16="http://schemas.microsoft.com/office/drawing/2014/main" id="{7B4C0504-E4B9-9B48-93E9-5974E61F0DB9}"/>
              </a:ext>
            </a:extLst>
          </p:cNvPr>
          <p:cNvSpPr>
            <a:spLocks noGrp="1"/>
          </p:cNvSpPr>
          <p:nvPr>
            <p:ph type="sldNum" sz="quarter" idx="12"/>
          </p:nvPr>
        </p:nvSpPr>
        <p:spPr/>
        <p:txBody>
          <a:bodyPr/>
          <a:lstStyle/>
          <a:p>
            <a:fld id="{E527C44A-956C-DE47-8C46-F38CDA2C20D7}" type="slidenum">
              <a:rPr lang="en-US" smtClean="0"/>
              <a:pPr/>
              <a:t>21</a:t>
            </a:fld>
            <a:endParaRPr lang="en-US"/>
          </a:p>
        </p:txBody>
      </p:sp>
    </p:spTree>
    <p:extLst>
      <p:ext uri="{BB962C8B-B14F-4D97-AF65-F5344CB8AC3E}">
        <p14:creationId xmlns:p14="http://schemas.microsoft.com/office/powerpoint/2010/main" val="71482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BA0769-27A9-0444-A50E-348ECFBBD799}"/>
              </a:ext>
            </a:extLst>
          </p:cNvPr>
          <p:cNvSpPr>
            <a:spLocks noGrp="1"/>
          </p:cNvSpPr>
          <p:nvPr>
            <p:ph type="title"/>
          </p:nvPr>
        </p:nvSpPr>
        <p:spPr/>
        <p:txBody>
          <a:bodyPr>
            <a:normAutofit fontScale="90000"/>
          </a:bodyPr>
          <a:lstStyle/>
          <a:p>
            <a:r>
              <a:rPr lang="en-US" b="1" dirty="0"/>
              <a:t>What are the NDIS operational guidelines and why should I care? </a:t>
            </a:r>
          </a:p>
        </p:txBody>
      </p:sp>
      <p:sp>
        <p:nvSpPr>
          <p:cNvPr id="3" name="Content Placeholder 2">
            <a:extLst>
              <a:ext uri="{FF2B5EF4-FFF2-40B4-BE49-F238E27FC236}">
                <a16:creationId xmlns="" xmlns:a16="http://schemas.microsoft.com/office/drawing/2014/main" id="{F0346815-DBFB-B642-BE03-FCBD2A6EE071}"/>
              </a:ext>
            </a:extLst>
          </p:cNvPr>
          <p:cNvSpPr>
            <a:spLocks noGrp="1"/>
          </p:cNvSpPr>
          <p:nvPr>
            <p:ph idx="1"/>
          </p:nvPr>
        </p:nvSpPr>
        <p:spPr>
          <a:xfrm>
            <a:off x="457200" y="1841724"/>
            <a:ext cx="8229600" cy="4525963"/>
          </a:xfrm>
        </p:spPr>
        <p:txBody>
          <a:bodyPr>
            <a:normAutofit fontScale="70000" lnSpcReduction="20000"/>
          </a:bodyPr>
          <a:lstStyle/>
          <a:p>
            <a:r>
              <a:rPr lang="en-AU" dirty="0"/>
              <a:t>The Operational Guidelines assist the National Disability Insurance Agency (NDIA) to make decisions under the National Disability Insurance Scheme (NDIS) legislative framework. All decisions made by the NDIA are made under the NDIS Act.</a:t>
            </a:r>
          </a:p>
          <a:p>
            <a:endParaRPr lang="en-AU" dirty="0"/>
          </a:p>
          <a:p>
            <a:r>
              <a:rPr lang="en-AU" b="1" dirty="0">
                <a:solidFill>
                  <a:srgbClr val="00B0F0"/>
                </a:solidFill>
              </a:rPr>
              <a:t>The Operational Guidelines provide detail and guidance to decision makers on how to apply the law in the context of the NDIS, and helps the NDIA to interpret its functions and powers when making decisions or recommendations affecting members of the public.</a:t>
            </a:r>
          </a:p>
          <a:p>
            <a:endParaRPr lang="en-AU" dirty="0"/>
          </a:p>
          <a:p>
            <a:r>
              <a:rPr lang="en-AU" dirty="0"/>
              <a:t>The Operational Guidelines also help people understand how the NDIA applies relevant laws in the daily operations of the NDIS.</a:t>
            </a:r>
          </a:p>
          <a:p>
            <a:endParaRPr lang="en-US" dirty="0"/>
          </a:p>
        </p:txBody>
      </p:sp>
      <p:sp>
        <p:nvSpPr>
          <p:cNvPr id="4" name="Slide Number Placeholder 3">
            <a:extLst>
              <a:ext uri="{FF2B5EF4-FFF2-40B4-BE49-F238E27FC236}">
                <a16:creationId xmlns="" xmlns:a16="http://schemas.microsoft.com/office/drawing/2014/main" id="{4AD07ABF-5111-154C-9E58-9DC3D29A0190}"/>
              </a:ext>
            </a:extLst>
          </p:cNvPr>
          <p:cNvSpPr>
            <a:spLocks noGrp="1"/>
          </p:cNvSpPr>
          <p:nvPr>
            <p:ph type="sldNum" sz="quarter" idx="12"/>
          </p:nvPr>
        </p:nvSpPr>
        <p:spPr/>
        <p:txBody>
          <a:bodyPr/>
          <a:lstStyle/>
          <a:p>
            <a:fld id="{E527C44A-956C-DE47-8C46-F38CDA2C20D7}" type="slidenum">
              <a:rPr lang="en-US" smtClean="0"/>
              <a:pPr/>
              <a:t>22</a:t>
            </a:fld>
            <a:endParaRPr lang="en-US"/>
          </a:p>
        </p:txBody>
      </p:sp>
    </p:spTree>
    <p:extLst>
      <p:ext uri="{BB962C8B-B14F-4D97-AF65-F5344CB8AC3E}">
        <p14:creationId xmlns:p14="http://schemas.microsoft.com/office/powerpoint/2010/main" val="3118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3797FA-905F-7647-8232-9CE03B06A243}"/>
              </a:ext>
            </a:extLst>
          </p:cNvPr>
          <p:cNvSpPr>
            <a:spLocks noGrp="1"/>
          </p:cNvSpPr>
          <p:nvPr>
            <p:ph type="title"/>
          </p:nvPr>
        </p:nvSpPr>
        <p:spPr>
          <a:xfrm>
            <a:off x="457200" y="379008"/>
            <a:ext cx="8229600" cy="908226"/>
          </a:xfrm>
        </p:spPr>
        <p:txBody>
          <a:bodyPr>
            <a:noAutofit/>
          </a:bodyPr>
          <a:lstStyle/>
          <a:p>
            <a:r>
              <a:rPr lang="en-AU" sz="3600" b="1" dirty="0"/>
              <a:t>8.2 When is an impairment permanent or likely to be permanent?</a:t>
            </a:r>
          </a:p>
        </p:txBody>
      </p:sp>
      <p:sp>
        <p:nvSpPr>
          <p:cNvPr id="3" name="Content Placeholder 2">
            <a:extLst>
              <a:ext uri="{FF2B5EF4-FFF2-40B4-BE49-F238E27FC236}">
                <a16:creationId xmlns="" xmlns:a16="http://schemas.microsoft.com/office/drawing/2014/main" id="{C2E0E905-937C-A04F-AB74-CC660C132A94}"/>
              </a:ext>
            </a:extLst>
          </p:cNvPr>
          <p:cNvSpPr>
            <a:spLocks noGrp="1"/>
          </p:cNvSpPr>
          <p:nvPr>
            <p:ph idx="1"/>
          </p:nvPr>
        </p:nvSpPr>
        <p:spPr>
          <a:xfrm>
            <a:off x="577613" y="1613051"/>
            <a:ext cx="8229600" cy="4525963"/>
          </a:xfrm>
        </p:spPr>
        <p:txBody>
          <a:bodyPr vert="horz" lIns="91440" tIns="45720" rIns="91440" bIns="45720" rtlCol="0" anchor="t">
            <a:noAutofit/>
          </a:bodyPr>
          <a:lstStyle/>
          <a:p>
            <a:pPr marL="0" indent="0">
              <a:buNone/>
            </a:pPr>
            <a:r>
              <a:rPr lang="en-AU" sz="2000" dirty="0"/>
              <a:t>The NDIA </a:t>
            </a:r>
            <a:r>
              <a:rPr lang="en-AU" sz="2000" i="1" dirty="0"/>
              <a:t>must</a:t>
            </a:r>
            <a:r>
              <a:rPr lang="en-AU" sz="2000" dirty="0"/>
              <a:t> be satisfied that a prospective participant's impairment/s are, or are </a:t>
            </a:r>
            <a:r>
              <a:rPr lang="en-AU" sz="2000" b="1" dirty="0">
                <a:solidFill>
                  <a:srgbClr val="00B0F0"/>
                </a:solidFill>
              </a:rPr>
              <a:t>likely</a:t>
            </a:r>
            <a:r>
              <a:rPr lang="en-AU" sz="2000" dirty="0"/>
              <a:t> to be, permanent (i.e. likely to be lifelong) (section 24(1)(b)).</a:t>
            </a:r>
            <a:endParaRPr lang="en-AU" sz="2000" dirty="0">
              <a:cs typeface="Calibri"/>
            </a:endParaRPr>
          </a:p>
          <a:p>
            <a:pPr marL="0" indent="0">
              <a:buNone/>
            </a:pPr>
            <a:endParaRPr lang="en-AU" sz="2000" dirty="0">
              <a:cs typeface="Calibri"/>
            </a:endParaRPr>
          </a:p>
          <a:p>
            <a:pPr marL="0" indent="0">
              <a:buNone/>
            </a:pPr>
            <a:r>
              <a:rPr lang="en-AU" sz="2000" dirty="0"/>
              <a:t>The following principles provide guidance:</a:t>
            </a:r>
            <a:endParaRPr lang="en-AU" sz="2000" dirty="0">
              <a:cs typeface="Calibri"/>
            </a:endParaRPr>
          </a:p>
          <a:p>
            <a:r>
              <a:rPr lang="en-AU" sz="2000" dirty="0"/>
              <a:t>an impairment is, or is likely to be, permanent only if </a:t>
            </a:r>
            <a:r>
              <a:rPr lang="en-AU" sz="2000" b="1" dirty="0">
                <a:solidFill>
                  <a:srgbClr val="00B0F0"/>
                </a:solidFill>
              </a:rPr>
              <a:t>there are no known, available and appropriate evidence based treatments</a:t>
            </a:r>
            <a:r>
              <a:rPr lang="en-AU" sz="2000" dirty="0"/>
              <a:t> that would be likely to remedy (i.e. cure or substantially relieve) the impairment (rule 5.4 of the Becoming a Participant Rules);</a:t>
            </a:r>
            <a:endParaRPr lang="en-AU" sz="2000" dirty="0">
              <a:cs typeface="Calibri"/>
            </a:endParaRPr>
          </a:p>
          <a:p>
            <a:r>
              <a:rPr lang="en-AU" sz="2000" b="1" dirty="0">
                <a:solidFill>
                  <a:srgbClr val="00B0F0"/>
                </a:solidFill>
              </a:rPr>
              <a:t>an impairment that varies in intensity (for example, because the impairment is of a chronic episodic nature) may be permanent despite the variation (section 24(2));</a:t>
            </a:r>
            <a:endParaRPr lang="en-AU" sz="2000" b="1" dirty="0">
              <a:solidFill>
                <a:srgbClr val="00B0F0"/>
              </a:solidFill>
              <a:cs typeface="Calibri"/>
            </a:endParaRPr>
          </a:p>
          <a:p>
            <a:r>
              <a:rPr lang="en-AU" sz="2000" b="1" dirty="0">
                <a:solidFill>
                  <a:srgbClr val="00B0F0"/>
                </a:solidFill>
              </a:rPr>
              <a:t>an impairment may be permanent notwithstanding that the severity of its impact on the functional </a:t>
            </a:r>
            <a:r>
              <a:rPr lang="en-AU" sz="2000" b="1" dirty="0" smtClean="0">
                <a:solidFill>
                  <a:srgbClr val="00B0F0"/>
                </a:solidFill>
              </a:rPr>
              <a:t>impairment of </a:t>
            </a:r>
            <a:r>
              <a:rPr lang="en-AU" sz="2000" b="1" dirty="0">
                <a:solidFill>
                  <a:srgbClr val="00B0F0"/>
                </a:solidFill>
              </a:rPr>
              <a:t>the person may fluctuate or potentially improve (rule 5.5 of the Becoming a Participant Rules);</a:t>
            </a:r>
            <a:endParaRPr lang="en-AU" sz="2000" b="1" dirty="0">
              <a:solidFill>
                <a:srgbClr val="00B0F0"/>
              </a:solidFill>
              <a:cs typeface="Calibri"/>
            </a:endParaRPr>
          </a:p>
        </p:txBody>
      </p:sp>
      <p:sp>
        <p:nvSpPr>
          <p:cNvPr id="4" name="Slide Number Placeholder 3">
            <a:extLst>
              <a:ext uri="{FF2B5EF4-FFF2-40B4-BE49-F238E27FC236}">
                <a16:creationId xmlns="" xmlns:a16="http://schemas.microsoft.com/office/drawing/2014/main" id="{3CD17408-E4F5-8941-A17B-D3C906324BEB}"/>
              </a:ext>
            </a:extLst>
          </p:cNvPr>
          <p:cNvSpPr>
            <a:spLocks noGrp="1"/>
          </p:cNvSpPr>
          <p:nvPr>
            <p:ph type="sldNum" sz="quarter" idx="12"/>
          </p:nvPr>
        </p:nvSpPr>
        <p:spPr/>
        <p:txBody>
          <a:bodyPr/>
          <a:lstStyle/>
          <a:p>
            <a:fld id="{E527C44A-956C-DE47-8C46-F38CDA2C20D7}" type="slidenum">
              <a:rPr lang="en-US" smtClean="0"/>
              <a:pPr/>
              <a:t>23</a:t>
            </a:fld>
            <a:endParaRPr lang="en-US"/>
          </a:p>
        </p:txBody>
      </p:sp>
    </p:spTree>
    <p:extLst>
      <p:ext uri="{BB962C8B-B14F-4D97-AF65-F5344CB8AC3E}">
        <p14:creationId xmlns:p14="http://schemas.microsoft.com/office/powerpoint/2010/main" val="3644406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A54FC2-D118-9B42-A40A-0800B8D61467}"/>
              </a:ext>
            </a:extLst>
          </p:cNvPr>
          <p:cNvSpPr>
            <a:spLocks noGrp="1"/>
          </p:cNvSpPr>
          <p:nvPr>
            <p:ph type="title"/>
          </p:nvPr>
        </p:nvSpPr>
        <p:spPr/>
        <p:txBody>
          <a:bodyPr>
            <a:normAutofit fontScale="90000"/>
          </a:bodyPr>
          <a:lstStyle/>
          <a:p>
            <a:r>
              <a:rPr lang="en-US" b="1" dirty="0"/>
              <a:t>What you can do to help meet the permanency criteria</a:t>
            </a:r>
          </a:p>
        </p:txBody>
      </p:sp>
      <p:sp>
        <p:nvSpPr>
          <p:cNvPr id="3" name="Content Placeholder 2">
            <a:extLst>
              <a:ext uri="{FF2B5EF4-FFF2-40B4-BE49-F238E27FC236}">
                <a16:creationId xmlns="" xmlns:a16="http://schemas.microsoft.com/office/drawing/2014/main" id="{0B870840-8B57-BA40-8730-33D9BC5ADC91}"/>
              </a:ext>
            </a:extLst>
          </p:cNvPr>
          <p:cNvSpPr>
            <a:spLocks noGrp="1"/>
          </p:cNvSpPr>
          <p:nvPr>
            <p:ph idx="1"/>
          </p:nvPr>
        </p:nvSpPr>
        <p:spPr>
          <a:xfrm>
            <a:off x="457200" y="2195512"/>
            <a:ext cx="8229600" cy="4525963"/>
          </a:xfrm>
        </p:spPr>
        <p:txBody>
          <a:bodyPr>
            <a:noAutofit/>
          </a:bodyPr>
          <a:lstStyle/>
          <a:p>
            <a:pPr fontAlgn="base"/>
            <a:r>
              <a:rPr lang="en-AU" sz="2200" dirty="0"/>
              <a:t>Ask your doctor to use language that implies </a:t>
            </a:r>
            <a:r>
              <a:rPr lang="en-AU" sz="2200" b="1" dirty="0"/>
              <a:t>permanence</a:t>
            </a:r>
            <a:r>
              <a:rPr lang="en-AU" sz="2200" dirty="0"/>
              <a:t> of your condition </a:t>
            </a:r>
          </a:p>
          <a:p>
            <a:pPr marL="0" indent="0" fontAlgn="base">
              <a:buNone/>
            </a:pPr>
            <a:r>
              <a:rPr lang="en-AU" sz="2200" b="1" dirty="0"/>
              <a:t> </a:t>
            </a:r>
          </a:p>
          <a:p>
            <a:pPr marL="0" indent="0" algn="ctr" fontAlgn="base">
              <a:buNone/>
            </a:pPr>
            <a:r>
              <a:rPr lang="en-AU" sz="2200" b="1" dirty="0" smtClean="0">
                <a:solidFill>
                  <a:srgbClr val="00B0F0"/>
                </a:solidFill>
              </a:rPr>
              <a:t>It is hard to reconcile hope for recovery with NDIS requirements. You should only be applying if you </a:t>
            </a:r>
            <a:r>
              <a:rPr lang="mr-IN" sz="2200" b="1" dirty="0" smtClean="0">
                <a:solidFill>
                  <a:srgbClr val="00B0F0"/>
                </a:solidFill>
              </a:rPr>
              <a:t>–</a:t>
            </a:r>
            <a:r>
              <a:rPr lang="en-AU" sz="2200" b="1" dirty="0" smtClean="0">
                <a:solidFill>
                  <a:srgbClr val="00B0F0"/>
                </a:solidFill>
              </a:rPr>
              <a:t> and your doctor </a:t>
            </a:r>
            <a:r>
              <a:rPr lang="mr-IN" sz="2200" b="1" dirty="0" smtClean="0">
                <a:solidFill>
                  <a:srgbClr val="00B0F0"/>
                </a:solidFill>
              </a:rPr>
              <a:t>–</a:t>
            </a:r>
            <a:r>
              <a:rPr lang="en-AU" sz="2200" b="1" dirty="0" smtClean="0">
                <a:solidFill>
                  <a:srgbClr val="00B0F0"/>
                </a:solidFill>
              </a:rPr>
              <a:t> believe that your situation is unlikely to improve. </a:t>
            </a:r>
            <a:endParaRPr lang="en-AU" sz="2200" dirty="0"/>
          </a:p>
          <a:p>
            <a:pPr marL="0" indent="0" fontAlgn="base">
              <a:buNone/>
            </a:pPr>
            <a:endParaRPr lang="en-AU" sz="2200" dirty="0"/>
          </a:p>
          <a:p>
            <a:pPr fontAlgn="base"/>
            <a:r>
              <a:rPr lang="en-AU" sz="2200" dirty="0"/>
              <a:t>Request they mention </a:t>
            </a:r>
            <a:r>
              <a:rPr lang="en-AU" sz="2200" b="1" dirty="0"/>
              <a:t>how long you have had the condition </a:t>
            </a:r>
            <a:r>
              <a:rPr lang="en-AU" sz="2200" dirty="0" smtClean="0"/>
              <a:t>and /</a:t>
            </a:r>
            <a:r>
              <a:rPr lang="en-AU" sz="2200" b="1" dirty="0" smtClean="0"/>
              <a:t> </a:t>
            </a:r>
            <a:r>
              <a:rPr lang="en-AU" sz="2200" dirty="0" smtClean="0"/>
              <a:t>or </a:t>
            </a:r>
            <a:r>
              <a:rPr lang="en-AU" sz="2200" dirty="0"/>
              <a:t>specific symptoms that suggest it will be permanent</a:t>
            </a:r>
          </a:p>
          <a:p>
            <a:pPr marL="0" indent="0" fontAlgn="base">
              <a:buNone/>
            </a:pPr>
            <a:endParaRPr lang="en-AU" sz="2200" dirty="0"/>
          </a:p>
          <a:p>
            <a:pPr marL="0" indent="0" algn="r" fontAlgn="base">
              <a:buNone/>
            </a:pPr>
            <a:r>
              <a:rPr lang="en-AU" sz="2200" dirty="0"/>
              <a:t>Continued…</a:t>
            </a:r>
          </a:p>
          <a:p>
            <a:pPr marL="0" indent="0">
              <a:buNone/>
            </a:pPr>
            <a:r>
              <a:rPr lang="en-AU" sz="2000" dirty="0"/>
              <a:t/>
            </a:r>
            <a:br>
              <a:rPr lang="en-AU" sz="2000" dirty="0"/>
            </a:br>
            <a:endParaRPr lang="en-US" sz="2000" dirty="0"/>
          </a:p>
        </p:txBody>
      </p:sp>
      <p:sp>
        <p:nvSpPr>
          <p:cNvPr id="4" name="Slide Number Placeholder 3">
            <a:extLst>
              <a:ext uri="{FF2B5EF4-FFF2-40B4-BE49-F238E27FC236}">
                <a16:creationId xmlns="" xmlns:a16="http://schemas.microsoft.com/office/drawing/2014/main" id="{A49EF802-913E-FE46-B5FF-FEBD9CDCAF5F}"/>
              </a:ext>
            </a:extLst>
          </p:cNvPr>
          <p:cNvSpPr>
            <a:spLocks noGrp="1"/>
          </p:cNvSpPr>
          <p:nvPr>
            <p:ph type="sldNum" sz="quarter" idx="12"/>
          </p:nvPr>
        </p:nvSpPr>
        <p:spPr/>
        <p:txBody>
          <a:bodyPr/>
          <a:lstStyle/>
          <a:p>
            <a:fld id="{E527C44A-956C-DE47-8C46-F38CDA2C20D7}" type="slidenum">
              <a:rPr lang="en-US" smtClean="0"/>
              <a:pPr/>
              <a:t>24</a:t>
            </a:fld>
            <a:endParaRPr lang="en-US"/>
          </a:p>
        </p:txBody>
      </p:sp>
    </p:spTree>
    <p:extLst>
      <p:ext uri="{BB962C8B-B14F-4D97-AF65-F5344CB8AC3E}">
        <p14:creationId xmlns:p14="http://schemas.microsoft.com/office/powerpoint/2010/main" val="289163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A54FC2-D118-9B42-A40A-0800B8D61467}"/>
              </a:ext>
            </a:extLst>
          </p:cNvPr>
          <p:cNvSpPr>
            <a:spLocks noGrp="1"/>
          </p:cNvSpPr>
          <p:nvPr>
            <p:ph type="title"/>
          </p:nvPr>
        </p:nvSpPr>
        <p:spPr/>
        <p:txBody>
          <a:bodyPr>
            <a:normAutofit/>
          </a:bodyPr>
          <a:lstStyle/>
          <a:p>
            <a:r>
              <a:rPr lang="en-US" b="1" dirty="0" smtClean="0"/>
              <a:t>Permanency</a:t>
            </a:r>
            <a:endParaRPr lang="en-US" b="1" dirty="0"/>
          </a:p>
        </p:txBody>
      </p:sp>
      <p:sp>
        <p:nvSpPr>
          <p:cNvPr id="3" name="Content Placeholder 2">
            <a:extLst>
              <a:ext uri="{FF2B5EF4-FFF2-40B4-BE49-F238E27FC236}">
                <a16:creationId xmlns="" xmlns:a16="http://schemas.microsoft.com/office/drawing/2014/main" id="{0B870840-8B57-BA40-8730-33D9BC5ADC91}"/>
              </a:ext>
            </a:extLst>
          </p:cNvPr>
          <p:cNvSpPr>
            <a:spLocks noGrp="1"/>
          </p:cNvSpPr>
          <p:nvPr>
            <p:ph idx="1"/>
          </p:nvPr>
        </p:nvSpPr>
        <p:spPr>
          <a:xfrm>
            <a:off x="457200" y="1368020"/>
            <a:ext cx="8229600" cy="4525963"/>
          </a:xfrm>
        </p:spPr>
        <p:txBody>
          <a:bodyPr>
            <a:noAutofit/>
          </a:bodyPr>
          <a:lstStyle/>
          <a:p>
            <a:pPr fontAlgn="base"/>
            <a:r>
              <a:rPr lang="en-US" sz="2200" dirty="0" smtClean="0"/>
              <a:t>The NHMRC Report into ME/CFS uses the following recovery statistics which we use in our advocacy and campaigning. </a:t>
            </a:r>
          </a:p>
          <a:p>
            <a:pPr marL="0" indent="0" fontAlgn="base">
              <a:buNone/>
            </a:pPr>
            <a:endParaRPr lang="en-US" sz="2200" dirty="0" smtClean="0"/>
          </a:p>
          <a:p>
            <a:pPr marL="0" indent="0" fontAlgn="base">
              <a:buNone/>
            </a:pPr>
            <a:r>
              <a:rPr lang="en-US" sz="2200" dirty="0" smtClean="0"/>
              <a:t>“</a:t>
            </a:r>
            <a:r>
              <a:rPr lang="en-AU" sz="1800" i="1" dirty="0" smtClean="0"/>
              <a:t>Median symptom duration ranges from 99% recovery after two years in post-infective fatigue syndrome, to cases fluctuating at around 50-80% of their previous healthy state. </a:t>
            </a:r>
            <a:endParaRPr lang="en-AU" sz="1800" i="1" dirty="0"/>
          </a:p>
          <a:p>
            <a:pPr fontAlgn="base"/>
            <a:endParaRPr lang="en-AU" sz="1800" i="1" dirty="0" smtClean="0"/>
          </a:p>
          <a:p>
            <a:pPr marL="0" indent="0" fontAlgn="base">
              <a:buNone/>
            </a:pPr>
            <a:r>
              <a:rPr lang="en-AU" sz="1800" i="1" dirty="0" smtClean="0"/>
              <a:t>The median duration of protracted chronic fatigue syndrome has been reported as seven years, with </a:t>
            </a:r>
            <a:r>
              <a:rPr lang="en-AU" sz="1800" i="1" smtClean="0"/>
              <a:t>the Fukuda </a:t>
            </a:r>
            <a:r>
              <a:rPr lang="en-AU" sz="1800" i="1" dirty="0" smtClean="0"/>
              <a:t>(1994) diagnostic criteria used for patient selection. </a:t>
            </a:r>
          </a:p>
          <a:p>
            <a:pPr fontAlgn="base"/>
            <a:endParaRPr lang="en-AU" sz="1800" i="1" dirty="0"/>
          </a:p>
          <a:p>
            <a:pPr marL="0" indent="0" fontAlgn="base">
              <a:buNone/>
            </a:pPr>
            <a:r>
              <a:rPr lang="en-AU" sz="1800" i="1" dirty="0" smtClean="0"/>
              <a:t>In comparison, international estimates for recovery indicate 17-64% of patients improve with treatment, but less than 10% of patients have full recovery to pre-morbid levels of functioning, and approximately 20% of patients may worsen overtime</a:t>
            </a:r>
            <a:r>
              <a:rPr lang="en-AU" sz="2400" i="1" dirty="0" smtClean="0"/>
              <a:t>.</a:t>
            </a:r>
            <a:r>
              <a:rPr lang="en-AU" sz="2400" dirty="0" smtClean="0"/>
              <a:t>” </a:t>
            </a:r>
            <a:endParaRPr lang="en-AU" sz="2400" dirty="0"/>
          </a:p>
          <a:p>
            <a:pPr marL="0" indent="0">
              <a:buNone/>
            </a:pPr>
            <a:r>
              <a:rPr lang="en-AU" sz="2000" dirty="0"/>
              <a:t/>
            </a:r>
            <a:br>
              <a:rPr lang="en-AU" sz="2000" dirty="0"/>
            </a:br>
            <a:endParaRPr lang="en-US" sz="2000" dirty="0"/>
          </a:p>
        </p:txBody>
      </p:sp>
      <p:sp>
        <p:nvSpPr>
          <p:cNvPr id="4" name="Slide Number Placeholder 3">
            <a:extLst>
              <a:ext uri="{FF2B5EF4-FFF2-40B4-BE49-F238E27FC236}">
                <a16:creationId xmlns="" xmlns:a16="http://schemas.microsoft.com/office/drawing/2014/main" id="{A49EF802-913E-FE46-B5FF-FEBD9CDCAF5F}"/>
              </a:ext>
            </a:extLst>
          </p:cNvPr>
          <p:cNvSpPr>
            <a:spLocks noGrp="1"/>
          </p:cNvSpPr>
          <p:nvPr>
            <p:ph type="sldNum" sz="quarter" idx="12"/>
          </p:nvPr>
        </p:nvSpPr>
        <p:spPr/>
        <p:txBody>
          <a:bodyPr/>
          <a:lstStyle/>
          <a:p>
            <a:fld id="{E527C44A-956C-DE47-8C46-F38CDA2C20D7}" type="slidenum">
              <a:rPr lang="en-US" smtClean="0"/>
              <a:pPr/>
              <a:t>25</a:t>
            </a:fld>
            <a:endParaRPr lang="en-US"/>
          </a:p>
        </p:txBody>
      </p:sp>
    </p:spTree>
    <p:extLst>
      <p:ext uri="{BB962C8B-B14F-4D97-AF65-F5344CB8AC3E}">
        <p14:creationId xmlns:p14="http://schemas.microsoft.com/office/powerpoint/2010/main" val="3050165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A54FC2-D118-9B42-A40A-0800B8D61467}"/>
              </a:ext>
            </a:extLst>
          </p:cNvPr>
          <p:cNvSpPr>
            <a:spLocks noGrp="1"/>
          </p:cNvSpPr>
          <p:nvPr>
            <p:ph type="title"/>
          </p:nvPr>
        </p:nvSpPr>
        <p:spPr/>
        <p:txBody>
          <a:bodyPr>
            <a:normAutofit fontScale="90000"/>
          </a:bodyPr>
          <a:lstStyle/>
          <a:p>
            <a:r>
              <a:rPr lang="en-US" b="1" dirty="0"/>
              <a:t>What you can do to help meet the permanency criteria cont’d</a:t>
            </a:r>
          </a:p>
        </p:txBody>
      </p:sp>
      <p:sp>
        <p:nvSpPr>
          <p:cNvPr id="3" name="Content Placeholder 2">
            <a:extLst>
              <a:ext uri="{FF2B5EF4-FFF2-40B4-BE49-F238E27FC236}">
                <a16:creationId xmlns="" xmlns:a16="http://schemas.microsoft.com/office/drawing/2014/main" id="{0B870840-8B57-BA40-8730-33D9BC5ADC91}"/>
              </a:ext>
            </a:extLst>
          </p:cNvPr>
          <p:cNvSpPr>
            <a:spLocks noGrp="1"/>
          </p:cNvSpPr>
          <p:nvPr>
            <p:ph idx="1"/>
          </p:nvPr>
        </p:nvSpPr>
        <p:spPr>
          <a:xfrm>
            <a:off x="457200" y="2380997"/>
            <a:ext cx="8229600" cy="2993220"/>
          </a:xfrm>
        </p:spPr>
        <p:txBody>
          <a:bodyPr>
            <a:noAutofit/>
          </a:bodyPr>
          <a:lstStyle/>
          <a:p>
            <a:pPr fontAlgn="base"/>
            <a:r>
              <a:rPr lang="en-AU" sz="2400" dirty="0"/>
              <a:t>Ask your doctor to submit a letter with your application form, stressing the fact that your condition is permanent</a:t>
            </a:r>
          </a:p>
          <a:p>
            <a:pPr marL="0" indent="0" fontAlgn="base">
              <a:buNone/>
            </a:pPr>
            <a:endParaRPr lang="en-AU" sz="2400" dirty="0"/>
          </a:p>
          <a:p>
            <a:pPr marL="0" indent="0" fontAlgn="base">
              <a:buNone/>
            </a:pPr>
            <a:endParaRPr lang="en-AU" sz="2400" dirty="0"/>
          </a:p>
          <a:p>
            <a:pPr fontAlgn="base"/>
            <a:r>
              <a:rPr lang="en-AU" sz="2400" dirty="0"/>
              <a:t>You also need to </a:t>
            </a:r>
            <a:r>
              <a:rPr lang="en-AU" sz="2400" b="1" dirty="0"/>
              <a:t>ask your doctor to list all the treatments you have </a:t>
            </a:r>
            <a:r>
              <a:rPr lang="en-AU" sz="2400" b="1" dirty="0" smtClean="0"/>
              <a:t>tried,</a:t>
            </a:r>
            <a:r>
              <a:rPr lang="en-AU" sz="2400" dirty="0" smtClean="0"/>
              <a:t> </a:t>
            </a:r>
            <a:r>
              <a:rPr lang="en-AU" sz="2400" dirty="0"/>
              <a:t>note that they were unsuccessful and </a:t>
            </a:r>
            <a:r>
              <a:rPr lang="en-AU" sz="2400" b="1" dirty="0"/>
              <a:t>why they were unsuccessful</a:t>
            </a:r>
            <a:r>
              <a:rPr lang="en-AU" sz="2400" dirty="0"/>
              <a:t> (e.g. triggered post exertional malaise</a:t>
            </a:r>
            <a:r>
              <a:rPr lang="en-AU" sz="2400" dirty="0" smtClean="0"/>
              <a:t>) especially including GET/CBT</a:t>
            </a:r>
            <a:endParaRPr lang="en-AU" sz="2400" dirty="0"/>
          </a:p>
          <a:p>
            <a:pPr marL="0" indent="0">
              <a:buNone/>
            </a:pPr>
            <a:r>
              <a:rPr lang="en-AU" sz="2000" dirty="0"/>
              <a:t/>
            </a:r>
            <a:br>
              <a:rPr lang="en-AU" sz="2000" dirty="0"/>
            </a:br>
            <a:endParaRPr lang="en-US" sz="2000" dirty="0"/>
          </a:p>
        </p:txBody>
      </p:sp>
      <p:sp>
        <p:nvSpPr>
          <p:cNvPr id="4" name="Slide Number Placeholder 3">
            <a:extLst>
              <a:ext uri="{FF2B5EF4-FFF2-40B4-BE49-F238E27FC236}">
                <a16:creationId xmlns="" xmlns:a16="http://schemas.microsoft.com/office/drawing/2014/main" id="{A49EF802-913E-FE46-B5FF-FEBD9CDCAF5F}"/>
              </a:ext>
            </a:extLst>
          </p:cNvPr>
          <p:cNvSpPr>
            <a:spLocks noGrp="1"/>
          </p:cNvSpPr>
          <p:nvPr>
            <p:ph type="sldNum" sz="quarter" idx="12"/>
          </p:nvPr>
        </p:nvSpPr>
        <p:spPr/>
        <p:txBody>
          <a:bodyPr/>
          <a:lstStyle/>
          <a:p>
            <a:fld id="{E527C44A-956C-DE47-8C46-F38CDA2C20D7}" type="slidenum">
              <a:rPr lang="en-US" smtClean="0"/>
              <a:pPr/>
              <a:t>26</a:t>
            </a:fld>
            <a:endParaRPr lang="en-US"/>
          </a:p>
        </p:txBody>
      </p:sp>
    </p:spTree>
    <p:extLst>
      <p:ext uri="{BB962C8B-B14F-4D97-AF65-F5344CB8AC3E}">
        <p14:creationId xmlns:p14="http://schemas.microsoft.com/office/powerpoint/2010/main" val="4023629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435FBB-C093-4348-A414-EB49AE2849A3}"/>
              </a:ext>
            </a:extLst>
          </p:cNvPr>
          <p:cNvSpPr>
            <a:spLocks noGrp="1"/>
          </p:cNvSpPr>
          <p:nvPr>
            <p:ph type="title"/>
          </p:nvPr>
        </p:nvSpPr>
        <p:spPr/>
        <p:txBody>
          <a:bodyPr>
            <a:noAutofit/>
          </a:bodyPr>
          <a:lstStyle/>
          <a:p>
            <a:r>
              <a:rPr lang="en-AU" sz="3600" b="1" dirty="0"/>
              <a:t>8.3 Substantially reduced functional capacity to undertake relevant activities</a:t>
            </a:r>
            <a:endParaRPr lang="en-US" sz="3600" b="1" dirty="0"/>
          </a:p>
        </p:txBody>
      </p:sp>
      <p:sp>
        <p:nvSpPr>
          <p:cNvPr id="3" name="Content Placeholder 2">
            <a:extLst>
              <a:ext uri="{FF2B5EF4-FFF2-40B4-BE49-F238E27FC236}">
                <a16:creationId xmlns="" xmlns:a16="http://schemas.microsoft.com/office/drawing/2014/main" id="{B286F517-E531-1B48-9432-3CC7E237C95C}"/>
              </a:ext>
            </a:extLst>
          </p:cNvPr>
          <p:cNvSpPr>
            <a:spLocks noGrp="1"/>
          </p:cNvSpPr>
          <p:nvPr>
            <p:ph idx="1"/>
          </p:nvPr>
        </p:nvSpPr>
        <p:spPr>
          <a:xfrm>
            <a:off x="457200" y="1756754"/>
            <a:ext cx="8229600" cy="5121275"/>
          </a:xfrm>
        </p:spPr>
        <p:txBody>
          <a:bodyPr>
            <a:noAutofit/>
          </a:bodyPr>
          <a:lstStyle/>
          <a:p>
            <a:r>
              <a:rPr lang="en-AU" sz="2000" b="1" dirty="0">
                <a:solidFill>
                  <a:srgbClr val="00B0F0"/>
                </a:solidFill>
              </a:rPr>
              <a:t>The NDIA </a:t>
            </a:r>
            <a:r>
              <a:rPr lang="en-AU" sz="2000" b="1" i="1" dirty="0">
                <a:solidFill>
                  <a:srgbClr val="00B0F0"/>
                </a:solidFill>
              </a:rPr>
              <a:t>must </a:t>
            </a:r>
            <a:r>
              <a:rPr lang="en-AU" sz="2000" b="1" dirty="0">
                <a:solidFill>
                  <a:srgbClr val="00B0F0"/>
                </a:solidFill>
              </a:rPr>
              <a:t>be satisfied that an impairment results in substantially reduced functional capacity of a prospective participant to undertake one or more relevant activities (section 24(1)(c)).</a:t>
            </a:r>
          </a:p>
          <a:p>
            <a:pPr marL="0" indent="0">
              <a:buNone/>
            </a:pPr>
            <a:endParaRPr lang="en-AU" sz="2000" dirty="0"/>
          </a:p>
          <a:p>
            <a:r>
              <a:rPr lang="en-AU" sz="2000" dirty="0"/>
              <a:t>The NDIA does </a:t>
            </a:r>
            <a:r>
              <a:rPr lang="en-AU" sz="2000" i="1" dirty="0"/>
              <a:t>not</a:t>
            </a:r>
            <a:r>
              <a:rPr lang="en-AU" sz="2000" dirty="0"/>
              <a:t> need to be satisfied that a person's impairment is 'serious', or more serious than another person's. Rather, access to the NDIS is based on a functional, practical assessment of what a person can and cannot do (see </a:t>
            </a:r>
            <a:r>
              <a:rPr lang="en-AU" sz="2000" u="sng" dirty="0"/>
              <a:t>Mulligan and NDIA [2015] FCA 44 at [56</a:t>
            </a:r>
            <a:r>
              <a:rPr lang="en-AU" sz="2000" dirty="0"/>
              <a:t>]).</a:t>
            </a:r>
          </a:p>
          <a:p>
            <a:pPr marL="0" indent="0">
              <a:buNone/>
            </a:pPr>
            <a:endParaRPr lang="en-AU" sz="2000" dirty="0"/>
          </a:p>
          <a:p>
            <a:r>
              <a:rPr lang="en-AU" sz="2000" dirty="0"/>
              <a:t>It </a:t>
            </a:r>
            <a:r>
              <a:rPr lang="en-AU" sz="2000" dirty="0" smtClean="0"/>
              <a:t>should be </a:t>
            </a:r>
            <a:r>
              <a:rPr lang="en-AU" sz="2000" dirty="0"/>
              <a:t>sufficient for a prospective participant to have </a:t>
            </a:r>
            <a:r>
              <a:rPr lang="en-AU" sz="2000" b="1" dirty="0">
                <a:solidFill>
                  <a:srgbClr val="00B0F0"/>
                </a:solidFill>
              </a:rPr>
              <a:t>substantially reduced functional capacity in relation to one activity</a:t>
            </a:r>
            <a:r>
              <a:rPr lang="en-AU" sz="2000" dirty="0"/>
              <a:t> </a:t>
            </a:r>
            <a:r>
              <a:rPr lang="en-AU" sz="2000" dirty="0" smtClean="0"/>
              <a:t>but we often hear that there needs to be reduction in all six (see </a:t>
            </a:r>
            <a:r>
              <a:rPr lang="en-AU" sz="2000" dirty="0"/>
              <a:t>overleaf for the list</a:t>
            </a:r>
            <a:r>
              <a:rPr lang="en-AU" sz="2000" dirty="0" smtClean="0"/>
              <a:t>).</a:t>
            </a:r>
            <a:endParaRPr lang="en-AU" sz="2000" dirty="0"/>
          </a:p>
          <a:p>
            <a:endParaRPr lang="en-AU" sz="800" dirty="0"/>
          </a:p>
          <a:p>
            <a:endParaRPr lang="en-AU" sz="1800" dirty="0"/>
          </a:p>
          <a:p>
            <a:pPr marL="0" indent="0">
              <a:buNone/>
            </a:pPr>
            <a:endParaRPr lang="en-US" dirty="0"/>
          </a:p>
        </p:txBody>
      </p:sp>
      <p:sp>
        <p:nvSpPr>
          <p:cNvPr id="4" name="Slide Number Placeholder 3">
            <a:extLst>
              <a:ext uri="{FF2B5EF4-FFF2-40B4-BE49-F238E27FC236}">
                <a16:creationId xmlns="" xmlns:a16="http://schemas.microsoft.com/office/drawing/2014/main" id="{672E57FB-03C4-ED4D-A011-6D4573CF0209}"/>
              </a:ext>
            </a:extLst>
          </p:cNvPr>
          <p:cNvSpPr>
            <a:spLocks noGrp="1"/>
          </p:cNvSpPr>
          <p:nvPr>
            <p:ph type="sldNum" sz="quarter" idx="12"/>
          </p:nvPr>
        </p:nvSpPr>
        <p:spPr/>
        <p:txBody>
          <a:bodyPr/>
          <a:lstStyle/>
          <a:p>
            <a:fld id="{E527C44A-956C-DE47-8C46-F38CDA2C20D7}" type="slidenum">
              <a:rPr lang="en-US" smtClean="0"/>
              <a:pPr/>
              <a:t>27</a:t>
            </a:fld>
            <a:endParaRPr lang="en-US"/>
          </a:p>
        </p:txBody>
      </p:sp>
    </p:spTree>
    <p:extLst>
      <p:ext uri="{BB962C8B-B14F-4D97-AF65-F5344CB8AC3E}">
        <p14:creationId xmlns:p14="http://schemas.microsoft.com/office/powerpoint/2010/main" val="3773180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A54FC2-D118-9B42-A40A-0800B8D61467}"/>
              </a:ext>
            </a:extLst>
          </p:cNvPr>
          <p:cNvSpPr>
            <a:spLocks noGrp="1"/>
          </p:cNvSpPr>
          <p:nvPr>
            <p:ph type="title"/>
          </p:nvPr>
        </p:nvSpPr>
        <p:spPr/>
        <p:txBody>
          <a:bodyPr>
            <a:normAutofit fontScale="90000"/>
          </a:bodyPr>
          <a:lstStyle/>
          <a:p>
            <a:r>
              <a:rPr lang="en-US" b="1" dirty="0" smtClean="0"/>
              <a:t>How much impairment do you need? </a:t>
            </a:r>
            <a:endParaRPr lang="en-US" b="1" dirty="0"/>
          </a:p>
        </p:txBody>
      </p:sp>
      <p:sp>
        <p:nvSpPr>
          <p:cNvPr id="3" name="Content Placeholder 2">
            <a:extLst>
              <a:ext uri="{FF2B5EF4-FFF2-40B4-BE49-F238E27FC236}">
                <a16:creationId xmlns="" xmlns:a16="http://schemas.microsoft.com/office/drawing/2014/main" id="{0B870840-8B57-BA40-8730-33D9BC5ADC91}"/>
              </a:ext>
            </a:extLst>
          </p:cNvPr>
          <p:cNvSpPr>
            <a:spLocks noGrp="1"/>
          </p:cNvSpPr>
          <p:nvPr>
            <p:ph idx="1"/>
          </p:nvPr>
        </p:nvSpPr>
        <p:spPr>
          <a:xfrm>
            <a:off x="457200" y="1745945"/>
            <a:ext cx="8229600" cy="2993220"/>
          </a:xfrm>
        </p:spPr>
        <p:txBody>
          <a:bodyPr>
            <a:noAutofit/>
          </a:bodyPr>
          <a:lstStyle/>
          <a:p>
            <a:pPr defTabSz="894923">
              <a:defRPr/>
            </a:pPr>
            <a:r>
              <a:rPr lang="en-US" sz="2400" dirty="0"/>
              <a:t>There shouldn’t need to be functional impairment in all six but you do need to have a </a:t>
            </a:r>
            <a:r>
              <a:rPr lang="en-US" sz="2400" b="1" dirty="0"/>
              <a:t>substantial reduction </a:t>
            </a:r>
            <a:r>
              <a:rPr lang="en-US" sz="2400" dirty="0"/>
              <a:t>in </a:t>
            </a:r>
            <a:r>
              <a:rPr lang="en-US" sz="2400" dirty="0" smtClean="0"/>
              <a:t>capacity. </a:t>
            </a:r>
          </a:p>
          <a:p>
            <a:pPr defTabSz="894923">
              <a:defRPr/>
            </a:pPr>
            <a:endParaRPr lang="en-US" sz="2400" dirty="0"/>
          </a:p>
          <a:p>
            <a:pPr defTabSz="894923">
              <a:defRPr/>
            </a:pPr>
            <a:r>
              <a:rPr lang="en-US" sz="2400" dirty="0" smtClean="0"/>
              <a:t>This means that the applicant must be unable to effectively function within the whole </a:t>
            </a:r>
            <a:r>
              <a:rPr lang="mr-IN" sz="2400" dirty="0" smtClean="0"/>
              <a:t>–</a:t>
            </a:r>
            <a:r>
              <a:rPr lang="en-US" sz="2400" dirty="0" smtClean="0"/>
              <a:t> or majority </a:t>
            </a:r>
            <a:r>
              <a:rPr lang="mr-IN" sz="2400" dirty="0" smtClean="0"/>
              <a:t>–</a:t>
            </a:r>
            <a:r>
              <a:rPr lang="en-US" sz="2400" dirty="0" smtClean="0"/>
              <a:t> of the area, not just struggle with a singular activity in that area. </a:t>
            </a:r>
          </a:p>
          <a:p>
            <a:pPr defTabSz="894923">
              <a:defRPr/>
            </a:pPr>
            <a:endParaRPr lang="en-US" sz="2400" dirty="0"/>
          </a:p>
          <a:p>
            <a:pPr defTabSz="894923">
              <a:defRPr/>
            </a:pPr>
            <a:r>
              <a:rPr lang="en-US" sz="2400" dirty="0" smtClean="0"/>
              <a:t>It is not enough that a person may take longer to do an activity or may require a bigger effort to do it, or have to do it in a different way to be considered a substantial reduction. </a:t>
            </a:r>
            <a:endParaRPr lang="en-US" sz="2400" dirty="0"/>
          </a:p>
        </p:txBody>
      </p:sp>
      <p:sp>
        <p:nvSpPr>
          <p:cNvPr id="4" name="Slide Number Placeholder 3">
            <a:extLst>
              <a:ext uri="{FF2B5EF4-FFF2-40B4-BE49-F238E27FC236}">
                <a16:creationId xmlns="" xmlns:a16="http://schemas.microsoft.com/office/drawing/2014/main" id="{A49EF802-913E-FE46-B5FF-FEBD9CDCAF5F}"/>
              </a:ext>
            </a:extLst>
          </p:cNvPr>
          <p:cNvSpPr>
            <a:spLocks noGrp="1"/>
          </p:cNvSpPr>
          <p:nvPr>
            <p:ph type="sldNum" sz="quarter" idx="12"/>
          </p:nvPr>
        </p:nvSpPr>
        <p:spPr/>
        <p:txBody>
          <a:bodyPr/>
          <a:lstStyle/>
          <a:p>
            <a:fld id="{E527C44A-956C-DE47-8C46-F38CDA2C20D7}" type="slidenum">
              <a:rPr lang="en-US" smtClean="0"/>
              <a:pPr/>
              <a:t>28</a:t>
            </a:fld>
            <a:endParaRPr lang="en-US"/>
          </a:p>
        </p:txBody>
      </p:sp>
    </p:spTree>
    <p:extLst>
      <p:ext uri="{BB962C8B-B14F-4D97-AF65-F5344CB8AC3E}">
        <p14:creationId xmlns:p14="http://schemas.microsoft.com/office/powerpoint/2010/main" val="838810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2E5017-724E-0F4A-AA43-23F4CD4AC152}"/>
              </a:ext>
            </a:extLst>
          </p:cNvPr>
          <p:cNvSpPr>
            <a:spLocks noGrp="1"/>
          </p:cNvSpPr>
          <p:nvPr>
            <p:ph type="title"/>
          </p:nvPr>
        </p:nvSpPr>
        <p:spPr>
          <a:xfrm>
            <a:off x="457200" y="47169"/>
            <a:ext cx="8229600" cy="1143000"/>
          </a:xfrm>
        </p:spPr>
        <p:txBody>
          <a:bodyPr>
            <a:normAutofit/>
          </a:bodyPr>
          <a:lstStyle/>
          <a:p>
            <a:r>
              <a:rPr lang="en-US" sz="3400" b="1" dirty="0"/>
              <a:t>Functional capacity – the 6 domains </a:t>
            </a:r>
          </a:p>
        </p:txBody>
      </p:sp>
      <p:sp>
        <p:nvSpPr>
          <p:cNvPr id="3" name="Content Placeholder 2">
            <a:extLst>
              <a:ext uri="{FF2B5EF4-FFF2-40B4-BE49-F238E27FC236}">
                <a16:creationId xmlns="" xmlns:a16="http://schemas.microsoft.com/office/drawing/2014/main" id="{81B8CAEB-91EB-0543-848C-C8D99185CF7E}"/>
              </a:ext>
            </a:extLst>
          </p:cNvPr>
          <p:cNvSpPr>
            <a:spLocks noGrp="1"/>
          </p:cNvSpPr>
          <p:nvPr>
            <p:ph idx="1"/>
          </p:nvPr>
        </p:nvSpPr>
        <p:spPr>
          <a:xfrm>
            <a:off x="457200" y="1300421"/>
            <a:ext cx="8229600" cy="4525963"/>
          </a:xfrm>
        </p:spPr>
        <p:txBody>
          <a:bodyPr>
            <a:noAutofit/>
          </a:bodyPr>
          <a:lstStyle/>
          <a:p>
            <a:r>
              <a:rPr lang="en-AU" sz="2100" b="1" dirty="0"/>
              <a:t>Communication</a:t>
            </a:r>
            <a:r>
              <a:rPr lang="en-AU" sz="2100" dirty="0"/>
              <a:t>: includes being understood in spoken, written or sign language, understanding others and expressing needs and wants by gesture, speech or context appropriate to age;</a:t>
            </a:r>
          </a:p>
          <a:p>
            <a:pPr marL="0" indent="0">
              <a:buNone/>
            </a:pPr>
            <a:endParaRPr lang="en-AU" sz="2100" dirty="0"/>
          </a:p>
          <a:p>
            <a:r>
              <a:rPr lang="en-AU" sz="2100" b="1" dirty="0"/>
              <a:t>Social interaction</a:t>
            </a:r>
            <a:r>
              <a:rPr lang="en-AU" sz="2100" dirty="0"/>
              <a:t>: includes making and keeping friends, interacting with the community, behaving within limits accepted by others, coping with feelings and emotions in a social context;</a:t>
            </a:r>
          </a:p>
          <a:p>
            <a:pPr marL="0" indent="0">
              <a:buNone/>
            </a:pPr>
            <a:endParaRPr lang="en-AU" sz="2100" dirty="0"/>
          </a:p>
          <a:p>
            <a:r>
              <a:rPr lang="en-AU" sz="2100" b="1" dirty="0"/>
              <a:t>Mobility</a:t>
            </a:r>
            <a:r>
              <a:rPr lang="en-AU" sz="2100" dirty="0"/>
              <a:t>: this means the ability of a person to move around the home (crawling/walking) to undertake ordinary activities of daily living, getting in and out of bed or a chair, leaving the home, moving about in the community and performing other tasks requiring the use of limbs;</a:t>
            </a:r>
          </a:p>
          <a:p>
            <a:pPr marL="0" indent="0">
              <a:buNone/>
            </a:pPr>
            <a:endParaRPr lang="en-US" sz="2100" dirty="0"/>
          </a:p>
        </p:txBody>
      </p:sp>
      <p:sp>
        <p:nvSpPr>
          <p:cNvPr id="4" name="Slide Number Placeholder 3">
            <a:extLst>
              <a:ext uri="{FF2B5EF4-FFF2-40B4-BE49-F238E27FC236}">
                <a16:creationId xmlns="" xmlns:a16="http://schemas.microsoft.com/office/drawing/2014/main" id="{7A717E99-6DA0-3144-BC9F-BA16F24F0753}"/>
              </a:ext>
            </a:extLst>
          </p:cNvPr>
          <p:cNvSpPr>
            <a:spLocks noGrp="1"/>
          </p:cNvSpPr>
          <p:nvPr>
            <p:ph type="sldNum" sz="quarter" idx="12"/>
          </p:nvPr>
        </p:nvSpPr>
        <p:spPr/>
        <p:txBody>
          <a:bodyPr/>
          <a:lstStyle/>
          <a:p>
            <a:fld id="{E527C44A-956C-DE47-8C46-F38CDA2C20D7}" type="slidenum">
              <a:rPr lang="en-US" smtClean="0"/>
              <a:pPr/>
              <a:t>29</a:t>
            </a:fld>
            <a:endParaRPr lang="en-US"/>
          </a:p>
        </p:txBody>
      </p:sp>
    </p:spTree>
    <p:extLst>
      <p:ext uri="{BB962C8B-B14F-4D97-AF65-F5344CB8AC3E}">
        <p14:creationId xmlns:p14="http://schemas.microsoft.com/office/powerpoint/2010/main" val="224626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6CD01B5-8B4E-4041-B3F6-B3ED6AA63B21}"/>
              </a:ext>
            </a:extLst>
          </p:cNvPr>
          <p:cNvSpPr>
            <a:spLocks noGrp="1"/>
          </p:cNvSpPr>
          <p:nvPr>
            <p:ph idx="1"/>
          </p:nvPr>
        </p:nvSpPr>
        <p:spPr>
          <a:xfrm>
            <a:off x="1817393" y="2290010"/>
            <a:ext cx="5979070" cy="2506579"/>
          </a:xfrm>
        </p:spPr>
        <p:txBody>
          <a:bodyPr vert="horz" lIns="91440" tIns="45720" rIns="91440" bIns="45720" rtlCol="0" anchor="t">
            <a:noAutofit/>
          </a:bodyPr>
          <a:lstStyle/>
          <a:p>
            <a:pPr marL="0" indent="0" algn="ctr">
              <a:buNone/>
            </a:pPr>
            <a:r>
              <a:rPr lang="en-AU" sz="5400" b="1" dirty="0">
                <a:solidFill>
                  <a:srgbClr val="00B0F0"/>
                </a:solidFill>
              </a:rPr>
              <a:t>What is the NDIS and how do I apply?</a:t>
            </a:r>
          </a:p>
        </p:txBody>
      </p:sp>
      <p:sp>
        <p:nvSpPr>
          <p:cNvPr id="4" name="Slide Number Placeholder 3">
            <a:extLst>
              <a:ext uri="{FF2B5EF4-FFF2-40B4-BE49-F238E27FC236}">
                <a16:creationId xmlns="" xmlns:a16="http://schemas.microsoft.com/office/drawing/2014/main" id="{7E03F8E1-3E64-924A-ADF2-B1852CA6FA08}"/>
              </a:ext>
            </a:extLst>
          </p:cNvPr>
          <p:cNvSpPr>
            <a:spLocks noGrp="1"/>
          </p:cNvSpPr>
          <p:nvPr>
            <p:ph type="sldNum" sz="quarter" idx="12"/>
          </p:nvPr>
        </p:nvSpPr>
        <p:spPr/>
        <p:txBody>
          <a:bodyPr/>
          <a:lstStyle/>
          <a:p>
            <a:fld id="{E527C44A-956C-DE47-8C46-F38CDA2C20D7}" type="slidenum">
              <a:rPr lang="en-US" smtClean="0"/>
              <a:pPr/>
              <a:t>3</a:t>
            </a:fld>
            <a:endParaRPr lang="en-US"/>
          </a:p>
        </p:txBody>
      </p:sp>
    </p:spTree>
    <p:extLst>
      <p:ext uri="{BB962C8B-B14F-4D97-AF65-F5344CB8AC3E}">
        <p14:creationId xmlns:p14="http://schemas.microsoft.com/office/powerpoint/2010/main" val="9472519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2E5017-724E-0F4A-AA43-23F4CD4AC152}"/>
              </a:ext>
            </a:extLst>
          </p:cNvPr>
          <p:cNvSpPr>
            <a:spLocks noGrp="1"/>
          </p:cNvSpPr>
          <p:nvPr>
            <p:ph type="title"/>
          </p:nvPr>
        </p:nvSpPr>
        <p:spPr>
          <a:xfrm>
            <a:off x="457200" y="47169"/>
            <a:ext cx="8229600" cy="1143000"/>
          </a:xfrm>
        </p:spPr>
        <p:txBody>
          <a:bodyPr>
            <a:normAutofit/>
          </a:bodyPr>
          <a:lstStyle/>
          <a:p>
            <a:r>
              <a:rPr lang="en-US" sz="3400" b="1" dirty="0"/>
              <a:t>Functional capacity – the 6 domains </a:t>
            </a:r>
          </a:p>
        </p:txBody>
      </p:sp>
      <p:sp>
        <p:nvSpPr>
          <p:cNvPr id="3" name="Content Placeholder 2">
            <a:extLst>
              <a:ext uri="{FF2B5EF4-FFF2-40B4-BE49-F238E27FC236}">
                <a16:creationId xmlns="" xmlns:a16="http://schemas.microsoft.com/office/drawing/2014/main" id="{81B8CAEB-91EB-0543-848C-C8D99185CF7E}"/>
              </a:ext>
            </a:extLst>
          </p:cNvPr>
          <p:cNvSpPr>
            <a:spLocks noGrp="1"/>
          </p:cNvSpPr>
          <p:nvPr>
            <p:ph idx="1"/>
          </p:nvPr>
        </p:nvSpPr>
        <p:spPr>
          <a:xfrm>
            <a:off x="457200" y="1348432"/>
            <a:ext cx="8229600" cy="4525963"/>
          </a:xfrm>
        </p:spPr>
        <p:txBody>
          <a:bodyPr>
            <a:noAutofit/>
          </a:bodyPr>
          <a:lstStyle/>
          <a:p>
            <a:r>
              <a:rPr lang="en-AU" sz="2100" b="1" dirty="0"/>
              <a:t>Learning</a:t>
            </a:r>
            <a:r>
              <a:rPr lang="en-AU" sz="2100" dirty="0"/>
              <a:t>: includes understanding and remembering information, learning new things, practicing and using new skills;</a:t>
            </a:r>
          </a:p>
          <a:p>
            <a:pPr marL="0" indent="0">
              <a:buNone/>
            </a:pPr>
            <a:endParaRPr lang="en-AU" sz="2100" dirty="0"/>
          </a:p>
          <a:p>
            <a:r>
              <a:rPr lang="en-AU" sz="2100" b="1" dirty="0"/>
              <a:t>Self-care</a:t>
            </a:r>
            <a:r>
              <a:rPr lang="en-AU" sz="2100" dirty="0"/>
              <a:t>: means activities related to personal care, hygiene, grooming and feeding oneself, including showering, bathing, dressing, eating, toileting, grooming, caring for own health care needs; or</a:t>
            </a:r>
          </a:p>
          <a:p>
            <a:pPr marL="0" indent="0">
              <a:buNone/>
            </a:pPr>
            <a:endParaRPr lang="en-AU" sz="2100" dirty="0"/>
          </a:p>
          <a:p>
            <a:r>
              <a:rPr lang="en-AU" sz="2100" b="1" dirty="0"/>
              <a:t>Self-management</a:t>
            </a:r>
            <a:r>
              <a:rPr lang="en-AU" sz="2100" dirty="0"/>
              <a:t>: means the cognitive capacity to organise one's life, to plan and make decisions, and to take responsibility for oneself, including completing daily tasks, making decisions, problem solving and managing finances.</a:t>
            </a:r>
          </a:p>
          <a:p>
            <a:endParaRPr lang="en-US" dirty="0"/>
          </a:p>
        </p:txBody>
      </p:sp>
      <p:sp>
        <p:nvSpPr>
          <p:cNvPr id="4" name="Slide Number Placeholder 3">
            <a:extLst>
              <a:ext uri="{FF2B5EF4-FFF2-40B4-BE49-F238E27FC236}">
                <a16:creationId xmlns="" xmlns:a16="http://schemas.microsoft.com/office/drawing/2014/main" id="{7A717E99-6DA0-3144-BC9F-BA16F24F0753}"/>
              </a:ext>
            </a:extLst>
          </p:cNvPr>
          <p:cNvSpPr>
            <a:spLocks noGrp="1"/>
          </p:cNvSpPr>
          <p:nvPr>
            <p:ph type="sldNum" sz="quarter" idx="12"/>
          </p:nvPr>
        </p:nvSpPr>
        <p:spPr/>
        <p:txBody>
          <a:bodyPr/>
          <a:lstStyle/>
          <a:p>
            <a:fld id="{E527C44A-956C-DE47-8C46-F38CDA2C20D7}" type="slidenum">
              <a:rPr lang="en-US" smtClean="0"/>
              <a:pPr/>
              <a:t>30</a:t>
            </a:fld>
            <a:endParaRPr lang="en-US"/>
          </a:p>
        </p:txBody>
      </p:sp>
    </p:spTree>
    <p:extLst>
      <p:ext uri="{BB962C8B-B14F-4D97-AF65-F5344CB8AC3E}">
        <p14:creationId xmlns:p14="http://schemas.microsoft.com/office/powerpoint/2010/main" val="94255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1B2B9F-35E6-5447-9884-DF8A43D3CEBB}"/>
              </a:ext>
            </a:extLst>
          </p:cNvPr>
          <p:cNvSpPr>
            <a:spLocks noGrp="1"/>
          </p:cNvSpPr>
          <p:nvPr>
            <p:ph type="title"/>
          </p:nvPr>
        </p:nvSpPr>
        <p:spPr>
          <a:xfrm>
            <a:off x="457200" y="204298"/>
            <a:ext cx="8229600" cy="1143000"/>
          </a:xfrm>
        </p:spPr>
        <p:txBody>
          <a:bodyPr/>
          <a:lstStyle/>
          <a:p>
            <a:r>
              <a:rPr lang="en-US" b="1" dirty="0">
                <a:cs typeface="Calibri"/>
              </a:rPr>
              <a:t>What you can do</a:t>
            </a:r>
            <a:endParaRPr lang="en-US" b="1" dirty="0"/>
          </a:p>
        </p:txBody>
      </p:sp>
      <p:sp>
        <p:nvSpPr>
          <p:cNvPr id="3" name="Content Placeholder 2">
            <a:extLst>
              <a:ext uri="{FF2B5EF4-FFF2-40B4-BE49-F238E27FC236}">
                <a16:creationId xmlns="" xmlns:a16="http://schemas.microsoft.com/office/drawing/2014/main" id="{D28D2B90-D840-2445-9747-8BF091273962}"/>
              </a:ext>
            </a:extLst>
          </p:cNvPr>
          <p:cNvSpPr>
            <a:spLocks noGrp="1"/>
          </p:cNvSpPr>
          <p:nvPr>
            <p:ph idx="1"/>
          </p:nvPr>
        </p:nvSpPr>
        <p:spPr>
          <a:xfrm>
            <a:off x="457200" y="1369085"/>
            <a:ext cx="8440615" cy="4485805"/>
          </a:xfrm>
        </p:spPr>
        <p:txBody>
          <a:bodyPr>
            <a:noAutofit/>
          </a:bodyPr>
          <a:lstStyle/>
          <a:p>
            <a:pPr fontAlgn="base"/>
            <a:r>
              <a:rPr lang="en-AU" sz="2800" dirty="0"/>
              <a:t>Think about the six areas on the previous slides and what is relevant to your life. </a:t>
            </a:r>
          </a:p>
          <a:p>
            <a:pPr fontAlgn="base"/>
            <a:endParaRPr lang="en-AU" sz="2800" dirty="0"/>
          </a:p>
          <a:p>
            <a:pPr fontAlgn="base"/>
            <a:r>
              <a:rPr lang="en-AU" sz="2800" dirty="0"/>
              <a:t>One way to do this is to imagine what your life would be like without any support at all, including informal supports (unpaid carers). </a:t>
            </a:r>
          </a:p>
          <a:p>
            <a:pPr fontAlgn="base"/>
            <a:endParaRPr lang="en-AU" sz="2800" dirty="0"/>
          </a:p>
          <a:p>
            <a:pPr fontAlgn="base"/>
            <a:r>
              <a:rPr lang="en-AU" sz="2800" dirty="0"/>
              <a:t>Would you be able to keep a job, have somewhere to live, able to feed yourself?</a:t>
            </a:r>
          </a:p>
        </p:txBody>
      </p:sp>
      <p:sp>
        <p:nvSpPr>
          <p:cNvPr id="4" name="Slide Number Placeholder 3">
            <a:extLst>
              <a:ext uri="{FF2B5EF4-FFF2-40B4-BE49-F238E27FC236}">
                <a16:creationId xmlns="" xmlns:a16="http://schemas.microsoft.com/office/drawing/2014/main" id="{687239EF-AE9E-C840-9548-B748451CB767}"/>
              </a:ext>
            </a:extLst>
          </p:cNvPr>
          <p:cNvSpPr>
            <a:spLocks noGrp="1"/>
          </p:cNvSpPr>
          <p:nvPr>
            <p:ph type="sldNum" sz="quarter" idx="12"/>
          </p:nvPr>
        </p:nvSpPr>
        <p:spPr/>
        <p:txBody>
          <a:bodyPr/>
          <a:lstStyle/>
          <a:p>
            <a:fld id="{E527C44A-956C-DE47-8C46-F38CDA2C20D7}" type="slidenum">
              <a:rPr lang="en-US" smtClean="0"/>
              <a:pPr/>
              <a:t>31</a:t>
            </a:fld>
            <a:endParaRPr lang="en-US"/>
          </a:p>
        </p:txBody>
      </p:sp>
    </p:spTree>
    <p:extLst>
      <p:ext uri="{BB962C8B-B14F-4D97-AF65-F5344CB8AC3E}">
        <p14:creationId xmlns:p14="http://schemas.microsoft.com/office/powerpoint/2010/main" val="1099839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28D2B90-D840-2445-9747-8BF091273962}"/>
              </a:ext>
            </a:extLst>
          </p:cNvPr>
          <p:cNvSpPr>
            <a:spLocks noGrp="1"/>
          </p:cNvSpPr>
          <p:nvPr>
            <p:ph idx="1"/>
          </p:nvPr>
        </p:nvSpPr>
        <p:spPr>
          <a:xfrm>
            <a:off x="457199" y="1488866"/>
            <a:ext cx="8440615" cy="3716214"/>
          </a:xfrm>
        </p:spPr>
        <p:txBody>
          <a:bodyPr vert="horz" lIns="91440" tIns="45720" rIns="91440" bIns="45720" rtlCol="0" anchor="t">
            <a:noAutofit/>
          </a:bodyPr>
          <a:lstStyle/>
          <a:p>
            <a:pPr marL="0" indent="0" fontAlgn="base">
              <a:buNone/>
            </a:pPr>
            <a:r>
              <a:rPr lang="en-AU" sz="2400" dirty="0"/>
              <a:t>To meet the loss of functional capacity criteria you need</a:t>
            </a:r>
            <a:r>
              <a:rPr lang="en-AU" sz="2400" dirty="0" smtClean="0"/>
              <a:t>:</a:t>
            </a:r>
          </a:p>
          <a:p>
            <a:pPr marL="0" indent="0" fontAlgn="base">
              <a:buNone/>
            </a:pPr>
            <a:endParaRPr lang="en-US" sz="2400" dirty="0">
              <a:cs typeface="Calibri"/>
            </a:endParaRPr>
          </a:p>
          <a:p>
            <a:pPr lvl="1" fontAlgn="base"/>
            <a:r>
              <a:rPr lang="en-AU" sz="2400" dirty="0"/>
              <a:t>to not be able to do this activity</a:t>
            </a:r>
          </a:p>
          <a:p>
            <a:pPr lvl="1" fontAlgn="base"/>
            <a:r>
              <a:rPr lang="en-AU" sz="2400" dirty="0"/>
              <a:t>to require somebody else to assist you to do this activity</a:t>
            </a:r>
          </a:p>
          <a:p>
            <a:pPr lvl="1" fontAlgn="base"/>
            <a:r>
              <a:rPr lang="en-AU" sz="2400" dirty="0"/>
              <a:t>to require the assistance of technology to do this activity</a:t>
            </a:r>
          </a:p>
          <a:p>
            <a:pPr lvl="1" fontAlgn="base"/>
            <a:endParaRPr lang="en-AU" sz="2400" dirty="0"/>
          </a:p>
          <a:p>
            <a:pPr marL="0" indent="0" fontAlgn="base">
              <a:buNone/>
            </a:pPr>
            <a:endParaRPr lang="en-AU" sz="2400" dirty="0">
              <a:cs typeface="Calibri"/>
            </a:endParaRPr>
          </a:p>
          <a:p>
            <a:pPr fontAlgn="base"/>
            <a:r>
              <a:rPr lang="en-AU" sz="2800" dirty="0"/>
              <a:t> Ask your medical professional </a:t>
            </a:r>
            <a:r>
              <a:rPr lang="en-AU" sz="2800" b="1" dirty="0"/>
              <a:t>to include the domains in their letter </a:t>
            </a:r>
            <a:r>
              <a:rPr lang="en-AU" sz="2800" dirty="0"/>
              <a:t>and write about all that apply.</a:t>
            </a:r>
            <a:r>
              <a:rPr lang="en-AU" sz="2400" dirty="0"/>
              <a:t> </a:t>
            </a:r>
            <a:endParaRPr lang="en-AU" sz="2400" dirty="0">
              <a:cs typeface="Calibri"/>
            </a:endParaRPr>
          </a:p>
          <a:p>
            <a:endParaRPr lang="en-US" sz="2800" dirty="0"/>
          </a:p>
        </p:txBody>
      </p:sp>
      <p:sp>
        <p:nvSpPr>
          <p:cNvPr id="4" name="Slide Number Placeholder 3">
            <a:extLst>
              <a:ext uri="{FF2B5EF4-FFF2-40B4-BE49-F238E27FC236}">
                <a16:creationId xmlns="" xmlns:a16="http://schemas.microsoft.com/office/drawing/2014/main" id="{687239EF-AE9E-C840-9548-B748451CB767}"/>
              </a:ext>
            </a:extLst>
          </p:cNvPr>
          <p:cNvSpPr>
            <a:spLocks noGrp="1"/>
          </p:cNvSpPr>
          <p:nvPr>
            <p:ph type="sldNum" sz="quarter" idx="12"/>
          </p:nvPr>
        </p:nvSpPr>
        <p:spPr/>
        <p:txBody>
          <a:bodyPr/>
          <a:lstStyle/>
          <a:p>
            <a:fld id="{E527C44A-956C-DE47-8C46-F38CDA2C20D7}" type="slidenum">
              <a:rPr lang="en-US" smtClean="0"/>
              <a:pPr/>
              <a:t>32</a:t>
            </a:fld>
            <a:endParaRPr lang="en-US"/>
          </a:p>
        </p:txBody>
      </p:sp>
      <p:sp>
        <p:nvSpPr>
          <p:cNvPr id="2" name="Title 1">
            <a:extLst>
              <a:ext uri="{FF2B5EF4-FFF2-40B4-BE49-F238E27FC236}">
                <a16:creationId xmlns="" xmlns:a16="http://schemas.microsoft.com/office/drawing/2014/main" id="{78BA98F6-CAF8-42B1-8342-FB77FEFFD39F}"/>
              </a:ext>
            </a:extLst>
          </p:cNvPr>
          <p:cNvSpPr>
            <a:spLocks noGrp="1"/>
          </p:cNvSpPr>
          <p:nvPr>
            <p:ph type="title"/>
          </p:nvPr>
        </p:nvSpPr>
        <p:spPr>
          <a:xfrm>
            <a:off x="457200" y="204297"/>
            <a:ext cx="8229600" cy="1143000"/>
          </a:xfrm>
        </p:spPr>
        <p:txBody>
          <a:bodyPr/>
          <a:lstStyle/>
          <a:p>
            <a:r>
              <a:rPr lang="en-US" b="1" dirty="0">
                <a:cs typeface="Calibri"/>
              </a:rPr>
              <a:t>What you can do</a:t>
            </a:r>
            <a:endParaRPr lang="en-US" b="1" dirty="0"/>
          </a:p>
        </p:txBody>
      </p:sp>
    </p:spTree>
    <p:extLst>
      <p:ext uri="{BB962C8B-B14F-4D97-AF65-F5344CB8AC3E}">
        <p14:creationId xmlns:p14="http://schemas.microsoft.com/office/powerpoint/2010/main" val="4171328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3B857F-5CD9-314E-9FD5-ACB8524F955B}"/>
              </a:ext>
            </a:extLst>
          </p:cNvPr>
          <p:cNvSpPr>
            <a:spLocks noGrp="1"/>
          </p:cNvSpPr>
          <p:nvPr>
            <p:ph type="title"/>
          </p:nvPr>
        </p:nvSpPr>
        <p:spPr/>
        <p:txBody>
          <a:bodyPr>
            <a:normAutofit/>
          </a:bodyPr>
          <a:lstStyle/>
          <a:p>
            <a:r>
              <a:rPr lang="en-US" sz="4000" b="1" dirty="0"/>
              <a:t>Social and economic impact</a:t>
            </a:r>
            <a:endParaRPr lang="en-US" sz="4000" b="1" dirty="0">
              <a:cs typeface="Calibri"/>
            </a:endParaRPr>
          </a:p>
        </p:txBody>
      </p:sp>
      <p:sp>
        <p:nvSpPr>
          <p:cNvPr id="3" name="Content Placeholder 2">
            <a:extLst>
              <a:ext uri="{FF2B5EF4-FFF2-40B4-BE49-F238E27FC236}">
                <a16:creationId xmlns="" xmlns:a16="http://schemas.microsoft.com/office/drawing/2014/main" id="{1B7A4652-8F97-6943-A0FB-908C196A3083}"/>
              </a:ext>
            </a:extLst>
          </p:cNvPr>
          <p:cNvSpPr>
            <a:spLocks noGrp="1"/>
          </p:cNvSpPr>
          <p:nvPr>
            <p:ph idx="1"/>
          </p:nvPr>
        </p:nvSpPr>
        <p:spPr>
          <a:xfrm>
            <a:off x="457200" y="1624012"/>
            <a:ext cx="8229600" cy="4525963"/>
          </a:xfrm>
        </p:spPr>
        <p:txBody>
          <a:bodyPr>
            <a:noAutofit/>
          </a:bodyPr>
          <a:lstStyle/>
          <a:p>
            <a:r>
              <a:rPr lang="en-US" sz="2800" dirty="0"/>
              <a:t>Ask your doctor/specialist to include how your social and economic participation is impacted </a:t>
            </a:r>
            <a:r>
              <a:rPr lang="en-US" sz="2800" b="1" dirty="0"/>
              <a:t>on your worst day. </a:t>
            </a:r>
          </a:p>
          <a:p>
            <a:endParaRPr lang="en-US" sz="2800" dirty="0"/>
          </a:p>
          <a:p>
            <a:r>
              <a:rPr lang="en-US" sz="2800" dirty="0"/>
              <a:t>It may be helpful to explain to your GP/specialist how </a:t>
            </a:r>
            <a:r>
              <a:rPr lang="en-US" sz="2800" b="1" dirty="0"/>
              <a:t>many useful hours you have in each day </a:t>
            </a:r>
            <a:r>
              <a:rPr lang="en-US" sz="2800" dirty="0"/>
              <a:t>- this shows clearly how your ME/CFS impacts your ability to function socially and to work. </a:t>
            </a:r>
          </a:p>
          <a:p>
            <a:endParaRPr lang="en-US" dirty="0"/>
          </a:p>
        </p:txBody>
      </p:sp>
      <p:sp>
        <p:nvSpPr>
          <p:cNvPr id="4" name="Slide Number Placeholder 3">
            <a:extLst>
              <a:ext uri="{FF2B5EF4-FFF2-40B4-BE49-F238E27FC236}">
                <a16:creationId xmlns="" xmlns:a16="http://schemas.microsoft.com/office/drawing/2014/main" id="{667A150A-C815-2B4A-B52F-2BA7208E2E05}"/>
              </a:ext>
            </a:extLst>
          </p:cNvPr>
          <p:cNvSpPr>
            <a:spLocks noGrp="1"/>
          </p:cNvSpPr>
          <p:nvPr>
            <p:ph type="sldNum" sz="quarter" idx="12"/>
          </p:nvPr>
        </p:nvSpPr>
        <p:spPr/>
        <p:txBody>
          <a:bodyPr/>
          <a:lstStyle/>
          <a:p>
            <a:fld id="{E527C44A-956C-DE47-8C46-F38CDA2C20D7}" type="slidenum">
              <a:rPr lang="en-US" smtClean="0"/>
              <a:pPr/>
              <a:t>33</a:t>
            </a:fld>
            <a:endParaRPr lang="en-US"/>
          </a:p>
        </p:txBody>
      </p:sp>
    </p:spTree>
    <p:extLst>
      <p:ext uri="{BB962C8B-B14F-4D97-AF65-F5344CB8AC3E}">
        <p14:creationId xmlns:p14="http://schemas.microsoft.com/office/powerpoint/2010/main" val="1607427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8144C2-FD00-0449-A2EC-D3CEC40B3A91}"/>
              </a:ext>
            </a:extLst>
          </p:cNvPr>
          <p:cNvSpPr>
            <a:spLocks noGrp="1"/>
          </p:cNvSpPr>
          <p:nvPr>
            <p:ph type="title"/>
          </p:nvPr>
        </p:nvSpPr>
        <p:spPr>
          <a:xfrm>
            <a:off x="-48127" y="433277"/>
            <a:ext cx="9144000" cy="1143000"/>
          </a:xfrm>
        </p:spPr>
        <p:txBody>
          <a:bodyPr vert="horz" lIns="91440" tIns="45720" rIns="91440" bIns="45720" rtlCol="0" anchor="ctr">
            <a:noAutofit/>
          </a:bodyPr>
          <a:lstStyle/>
          <a:p>
            <a:r>
              <a:rPr lang="en-US" sz="3600" b="1" dirty="0"/>
              <a:t>Graded Exercise Therapy/Cognitive Behavioural Therapy as recommended treatments</a:t>
            </a:r>
            <a:endParaRPr lang="en-US" sz="3600" b="1" dirty="0">
              <a:cs typeface="Calibri"/>
            </a:endParaRPr>
          </a:p>
        </p:txBody>
      </p:sp>
      <p:sp>
        <p:nvSpPr>
          <p:cNvPr id="3" name="Content Placeholder 2">
            <a:extLst>
              <a:ext uri="{FF2B5EF4-FFF2-40B4-BE49-F238E27FC236}">
                <a16:creationId xmlns="" xmlns:a16="http://schemas.microsoft.com/office/drawing/2014/main" id="{2FDD0B0B-689C-EC45-A993-7BE387FF0B48}"/>
              </a:ext>
            </a:extLst>
          </p:cNvPr>
          <p:cNvSpPr>
            <a:spLocks noGrp="1"/>
          </p:cNvSpPr>
          <p:nvPr>
            <p:ph idx="1"/>
          </p:nvPr>
        </p:nvSpPr>
        <p:spPr>
          <a:xfrm>
            <a:off x="389021" y="2041596"/>
            <a:ext cx="8365958" cy="4525963"/>
          </a:xfrm>
        </p:spPr>
        <p:txBody>
          <a:bodyPr>
            <a:noAutofit/>
          </a:bodyPr>
          <a:lstStyle/>
          <a:p>
            <a:pPr marL="0" indent="0">
              <a:buNone/>
            </a:pPr>
            <a:endParaRPr lang="en-AU" sz="2800" dirty="0"/>
          </a:p>
          <a:p>
            <a:r>
              <a:rPr lang="en-AU" sz="2800" dirty="0"/>
              <a:t>Graded Exercise Therapy (GET) and Cognitive Behavioural Therapy (CBT) are still listed as recommended treatments for ME/CFS in Australia according to RACGP guidelines. </a:t>
            </a:r>
          </a:p>
          <a:p>
            <a:pPr marL="0" indent="0">
              <a:buNone/>
            </a:pPr>
            <a:endParaRPr lang="en-AU" sz="2800" dirty="0"/>
          </a:p>
          <a:p>
            <a:r>
              <a:rPr lang="en-AU" sz="2800" dirty="0"/>
              <a:t>This is problematic as NDIS has the requirement for applicants to be ‘fully treated’. </a:t>
            </a:r>
          </a:p>
        </p:txBody>
      </p:sp>
      <p:sp>
        <p:nvSpPr>
          <p:cNvPr id="4" name="Slide Number Placeholder 3">
            <a:extLst>
              <a:ext uri="{FF2B5EF4-FFF2-40B4-BE49-F238E27FC236}">
                <a16:creationId xmlns="" xmlns:a16="http://schemas.microsoft.com/office/drawing/2014/main" id="{6B8B432D-4149-5242-83FD-7D0D943E9A10}"/>
              </a:ext>
            </a:extLst>
          </p:cNvPr>
          <p:cNvSpPr>
            <a:spLocks noGrp="1"/>
          </p:cNvSpPr>
          <p:nvPr>
            <p:ph type="sldNum" sz="quarter" idx="12"/>
          </p:nvPr>
        </p:nvSpPr>
        <p:spPr/>
        <p:txBody>
          <a:bodyPr/>
          <a:lstStyle/>
          <a:p>
            <a:fld id="{E527C44A-956C-DE47-8C46-F38CDA2C20D7}" type="slidenum">
              <a:rPr lang="en-US" smtClean="0"/>
              <a:pPr/>
              <a:t>34</a:t>
            </a:fld>
            <a:endParaRPr lang="en-US"/>
          </a:p>
        </p:txBody>
      </p:sp>
    </p:spTree>
    <p:extLst>
      <p:ext uri="{BB962C8B-B14F-4D97-AF65-F5344CB8AC3E}">
        <p14:creationId xmlns:p14="http://schemas.microsoft.com/office/powerpoint/2010/main" val="2558192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8144C2-FD00-0449-A2EC-D3CEC40B3A91}"/>
              </a:ext>
            </a:extLst>
          </p:cNvPr>
          <p:cNvSpPr>
            <a:spLocks noGrp="1"/>
          </p:cNvSpPr>
          <p:nvPr>
            <p:ph type="title"/>
          </p:nvPr>
        </p:nvSpPr>
        <p:spPr>
          <a:xfrm>
            <a:off x="-48127" y="297353"/>
            <a:ext cx="9144000" cy="1143000"/>
          </a:xfrm>
        </p:spPr>
        <p:txBody>
          <a:bodyPr>
            <a:normAutofit/>
          </a:bodyPr>
          <a:lstStyle/>
          <a:p>
            <a:r>
              <a:rPr lang="en-US" sz="4000" b="1" dirty="0"/>
              <a:t>GET/CBT cont’d</a:t>
            </a:r>
            <a:endParaRPr lang="en-US" sz="4000" b="1" dirty="0">
              <a:cs typeface="Calibri"/>
            </a:endParaRPr>
          </a:p>
        </p:txBody>
      </p:sp>
      <p:sp>
        <p:nvSpPr>
          <p:cNvPr id="3" name="Content Placeholder 2">
            <a:extLst>
              <a:ext uri="{FF2B5EF4-FFF2-40B4-BE49-F238E27FC236}">
                <a16:creationId xmlns="" xmlns:a16="http://schemas.microsoft.com/office/drawing/2014/main" id="{2FDD0B0B-689C-EC45-A993-7BE387FF0B48}"/>
              </a:ext>
            </a:extLst>
          </p:cNvPr>
          <p:cNvSpPr>
            <a:spLocks noGrp="1"/>
          </p:cNvSpPr>
          <p:nvPr>
            <p:ph idx="1"/>
          </p:nvPr>
        </p:nvSpPr>
        <p:spPr>
          <a:xfrm>
            <a:off x="389021" y="1299107"/>
            <a:ext cx="8365958" cy="4525963"/>
          </a:xfrm>
        </p:spPr>
        <p:txBody>
          <a:bodyPr>
            <a:noAutofit/>
          </a:bodyPr>
          <a:lstStyle/>
          <a:p>
            <a:endParaRPr lang="en-US" sz="1000" dirty="0"/>
          </a:p>
          <a:p>
            <a:r>
              <a:rPr lang="en-US" sz="2800" dirty="0"/>
              <a:t>If you have tried these treatments but failed to complete, or have not tried these treatments it is important to have your doctor note WHY they were unsuccessful. </a:t>
            </a:r>
          </a:p>
          <a:p>
            <a:pPr marL="0" indent="0">
              <a:buNone/>
            </a:pPr>
            <a:endParaRPr lang="en-US" sz="2800" dirty="0"/>
          </a:p>
          <a:p>
            <a:r>
              <a:rPr lang="en-US" sz="2800" dirty="0"/>
              <a:t>Writing, “not clinically indicated” is not enough</a:t>
            </a:r>
            <a:r>
              <a:rPr lang="mr-IN" sz="2800" dirty="0"/>
              <a:t>…</a:t>
            </a:r>
            <a:r>
              <a:rPr lang="en-US" sz="2800" dirty="0"/>
              <a:t> writing, “The patient began a GET program but did not complete as it triggered her post exertional malaise and symptoms were exacerbated” is much better. </a:t>
            </a:r>
          </a:p>
        </p:txBody>
      </p:sp>
      <p:sp>
        <p:nvSpPr>
          <p:cNvPr id="4" name="Slide Number Placeholder 3">
            <a:extLst>
              <a:ext uri="{FF2B5EF4-FFF2-40B4-BE49-F238E27FC236}">
                <a16:creationId xmlns="" xmlns:a16="http://schemas.microsoft.com/office/drawing/2014/main" id="{6B8B432D-4149-5242-83FD-7D0D943E9A10}"/>
              </a:ext>
            </a:extLst>
          </p:cNvPr>
          <p:cNvSpPr>
            <a:spLocks noGrp="1"/>
          </p:cNvSpPr>
          <p:nvPr>
            <p:ph type="sldNum" sz="quarter" idx="12"/>
          </p:nvPr>
        </p:nvSpPr>
        <p:spPr/>
        <p:txBody>
          <a:bodyPr/>
          <a:lstStyle/>
          <a:p>
            <a:fld id="{E527C44A-956C-DE47-8C46-F38CDA2C20D7}" type="slidenum">
              <a:rPr lang="en-US" smtClean="0"/>
              <a:pPr/>
              <a:t>35</a:t>
            </a:fld>
            <a:endParaRPr lang="en-US"/>
          </a:p>
        </p:txBody>
      </p:sp>
    </p:spTree>
    <p:extLst>
      <p:ext uri="{BB962C8B-B14F-4D97-AF65-F5344CB8AC3E}">
        <p14:creationId xmlns:p14="http://schemas.microsoft.com/office/powerpoint/2010/main" val="133034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6CD01B5-8B4E-4041-B3F6-B3ED6AA63B21}"/>
              </a:ext>
            </a:extLst>
          </p:cNvPr>
          <p:cNvSpPr>
            <a:spLocks noGrp="1"/>
          </p:cNvSpPr>
          <p:nvPr>
            <p:ph idx="1"/>
          </p:nvPr>
        </p:nvSpPr>
        <p:spPr>
          <a:xfrm>
            <a:off x="1928681" y="2225567"/>
            <a:ext cx="5590958" cy="1637071"/>
          </a:xfrm>
        </p:spPr>
        <p:txBody>
          <a:bodyPr vert="horz" lIns="91440" tIns="45720" rIns="91440" bIns="45720" rtlCol="0" anchor="t">
            <a:normAutofit/>
          </a:bodyPr>
          <a:lstStyle/>
          <a:p>
            <a:pPr marL="0" indent="0" algn="ctr">
              <a:buNone/>
            </a:pPr>
            <a:r>
              <a:rPr lang="en-US" sz="8000" b="1" dirty="0">
                <a:solidFill>
                  <a:srgbClr val="00B0F0"/>
                </a:solidFill>
              </a:rPr>
              <a:t>BREAK</a:t>
            </a:r>
            <a:endParaRPr lang="en-US" sz="8000" b="1" dirty="0">
              <a:solidFill>
                <a:srgbClr val="00B0F0"/>
              </a:solidFill>
              <a:cs typeface="Calibri"/>
            </a:endParaRPr>
          </a:p>
        </p:txBody>
      </p:sp>
      <p:sp>
        <p:nvSpPr>
          <p:cNvPr id="4" name="Slide Number Placeholder 3">
            <a:extLst>
              <a:ext uri="{FF2B5EF4-FFF2-40B4-BE49-F238E27FC236}">
                <a16:creationId xmlns="" xmlns:a16="http://schemas.microsoft.com/office/drawing/2014/main" id="{7E03F8E1-3E64-924A-ADF2-B1852CA6FA08}"/>
              </a:ext>
            </a:extLst>
          </p:cNvPr>
          <p:cNvSpPr>
            <a:spLocks noGrp="1"/>
          </p:cNvSpPr>
          <p:nvPr>
            <p:ph type="sldNum" sz="quarter" idx="12"/>
          </p:nvPr>
        </p:nvSpPr>
        <p:spPr/>
        <p:txBody>
          <a:bodyPr/>
          <a:lstStyle/>
          <a:p>
            <a:fld id="{E527C44A-956C-DE47-8C46-F38CDA2C20D7}" type="slidenum">
              <a:rPr lang="en-US" smtClean="0"/>
              <a:pPr/>
              <a:t>36</a:t>
            </a:fld>
            <a:endParaRPr lang="en-US"/>
          </a:p>
        </p:txBody>
      </p:sp>
    </p:spTree>
    <p:extLst>
      <p:ext uri="{BB962C8B-B14F-4D97-AF65-F5344CB8AC3E}">
        <p14:creationId xmlns:p14="http://schemas.microsoft.com/office/powerpoint/2010/main" val="3799950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6CD01B5-8B4E-4041-B3F6-B3ED6AA63B21}"/>
              </a:ext>
            </a:extLst>
          </p:cNvPr>
          <p:cNvSpPr>
            <a:spLocks noGrp="1"/>
          </p:cNvSpPr>
          <p:nvPr>
            <p:ph idx="1"/>
          </p:nvPr>
        </p:nvSpPr>
        <p:spPr>
          <a:xfrm>
            <a:off x="1817393" y="1600200"/>
            <a:ext cx="5590958" cy="4525963"/>
          </a:xfrm>
        </p:spPr>
        <p:txBody>
          <a:bodyPr vert="horz" lIns="91440" tIns="45720" rIns="91440" bIns="45720" rtlCol="0" anchor="t">
            <a:normAutofit/>
          </a:bodyPr>
          <a:lstStyle/>
          <a:p>
            <a:pPr marL="0" indent="0" algn="ctr">
              <a:buNone/>
            </a:pPr>
            <a:r>
              <a:rPr lang="en-US" sz="4800" b="1" dirty="0">
                <a:solidFill>
                  <a:srgbClr val="00B0F0"/>
                </a:solidFill>
              </a:rPr>
              <a:t>What do I do If I’m not successful in my NDIS application?</a:t>
            </a:r>
            <a:endParaRPr lang="en-US" sz="4800" b="1" dirty="0">
              <a:solidFill>
                <a:srgbClr val="00B0F0"/>
              </a:solidFill>
              <a:cs typeface="Calibri"/>
            </a:endParaRPr>
          </a:p>
        </p:txBody>
      </p:sp>
      <p:sp>
        <p:nvSpPr>
          <p:cNvPr id="4" name="Slide Number Placeholder 3">
            <a:extLst>
              <a:ext uri="{FF2B5EF4-FFF2-40B4-BE49-F238E27FC236}">
                <a16:creationId xmlns="" xmlns:a16="http://schemas.microsoft.com/office/drawing/2014/main" id="{7E03F8E1-3E64-924A-ADF2-B1852CA6FA08}"/>
              </a:ext>
            </a:extLst>
          </p:cNvPr>
          <p:cNvSpPr>
            <a:spLocks noGrp="1"/>
          </p:cNvSpPr>
          <p:nvPr>
            <p:ph type="sldNum" sz="quarter" idx="12"/>
          </p:nvPr>
        </p:nvSpPr>
        <p:spPr/>
        <p:txBody>
          <a:bodyPr/>
          <a:lstStyle/>
          <a:p>
            <a:fld id="{E527C44A-956C-DE47-8C46-F38CDA2C20D7}" type="slidenum">
              <a:rPr lang="en-US" smtClean="0"/>
              <a:pPr/>
              <a:t>37</a:t>
            </a:fld>
            <a:endParaRPr lang="en-US"/>
          </a:p>
        </p:txBody>
      </p:sp>
    </p:spTree>
    <p:extLst>
      <p:ext uri="{BB962C8B-B14F-4D97-AF65-F5344CB8AC3E}">
        <p14:creationId xmlns:p14="http://schemas.microsoft.com/office/powerpoint/2010/main" val="4130309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B5AB83-161B-0B44-8F43-D1BBD767D560}"/>
              </a:ext>
            </a:extLst>
          </p:cNvPr>
          <p:cNvSpPr>
            <a:spLocks noGrp="1"/>
          </p:cNvSpPr>
          <p:nvPr>
            <p:ph type="title"/>
          </p:nvPr>
        </p:nvSpPr>
        <p:spPr/>
        <p:txBody>
          <a:bodyPr>
            <a:normAutofit/>
          </a:bodyPr>
          <a:lstStyle/>
          <a:p>
            <a:r>
              <a:rPr lang="en-US" b="1" dirty="0"/>
              <a:t>What happens if I’m not eligible? </a:t>
            </a:r>
          </a:p>
        </p:txBody>
      </p:sp>
      <p:sp>
        <p:nvSpPr>
          <p:cNvPr id="3" name="Content Placeholder 2">
            <a:extLst>
              <a:ext uri="{FF2B5EF4-FFF2-40B4-BE49-F238E27FC236}">
                <a16:creationId xmlns="" xmlns:a16="http://schemas.microsoft.com/office/drawing/2014/main" id="{FE2FB43E-EB00-DE47-A02B-D64AE02548C6}"/>
              </a:ext>
            </a:extLst>
          </p:cNvPr>
          <p:cNvSpPr>
            <a:spLocks noGrp="1"/>
          </p:cNvSpPr>
          <p:nvPr>
            <p:ph idx="1"/>
          </p:nvPr>
        </p:nvSpPr>
        <p:spPr>
          <a:xfrm>
            <a:off x="457200" y="1859692"/>
            <a:ext cx="8229600" cy="4525963"/>
          </a:xfrm>
        </p:spPr>
        <p:txBody>
          <a:bodyPr vert="horz" lIns="91440" tIns="45720" rIns="91440" bIns="45720" rtlCol="0" anchor="t">
            <a:noAutofit/>
          </a:bodyPr>
          <a:lstStyle/>
          <a:p>
            <a:r>
              <a:rPr lang="en-AU" sz="2800" dirty="0"/>
              <a:t>If NDIS decides you’re not eligible, you have the right </a:t>
            </a:r>
            <a:r>
              <a:rPr lang="en-AU" sz="2800" b="1" dirty="0"/>
              <a:t>to ask for a review </a:t>
            </a:r>
            <a:r>
              <a:rPr lang="en-AU" sz="2800" dirty="0"/>
              <a:t>of this decision. </a:t>
            </a:r>
          </a:p>
          <a:p>
            <a:endParaRPr lang="en-AU" sz="2800" dirty="0"/>
          </a:p>
          <a:p>
            <a:r>
              <a:rPr lang="en-AU" sz="2800" dirty="0"/>
              <a:t>This is called </a:t>
            </a:r>
            <a:r>
              <a:rPr lang="en-AU" sz="2800" b="1" dirty="0"/>
              <a:t>an internal review</a:t>
            </a:r>
            <a:r>
              <a:rPr lang="en-AU" sz="2800" dirty="0"/>
              <a:t>.  </a:t>
            </a:r>
          </a:p>
          <a:p>
            <a:endParaRPr lang="en-AU" sz="2800" dirty="0"/>
          </a:p>
          <a:p>
            <a:pPr marL="485775" indent="-457200">
              <a:buSzPts val="3000"/>
              <a:defRPr/>
            </a:pPr>
            <a:r>
              <a:rPr lang="en-AU" sz="2800" dirty="0">
                <a:ea typeface="Helvetica Neue Light" panose="02000403000000020004" pitchFamily="2" charset="0"/>
                <a:cs typeface="Calibri"/>
                <a:sym typeface="Helvetica Neue Light"/>
              </a:rPr>
              <a:t>Must be requested within 3 months of receiving a notice of rejection.</a:t>
            </a:r>
            <a:endParaRPr lang="en-AU" sz="2800" dirty="0">
              <a:ea typeface="Helvetica Neue Light" panose="02000403000000020004" pitchFamily="2" charset="0"/>
              <a:cs typeface="Calibri"/>
            </a:endParaRPr>
          </a:p>
          <a:p>
            <a:endParaRPr lang="en-AU" sz="2200" dirty="0"/>
          </a:p>
          <a:p>
            <a:endParaRPr lang="en-US" sz="2800" dirty="0"/>
          </a:p>
        </p:txBody>
      </p:sp>
      <p:sp>
        <p:nvSpPr>
          <p:cNvPr id="4" name="Slide Number Placeholder 3">
            <a:extLst>
              <a:ext uri="{FF2B5EF4-FFF2-40B4-BE49-F238E27FC236}">
                <a16:creationId xmlns="" xmlns:a16="http://schemas.microsoft.com/office/drawing/2014/main" id="{544874C8-933C-3946-9C62-6B20F8979B5A}"/>
              </a:ext>
            </a:extLst>
          </p:cNvPr>
          <p:cNvSpPr>
            <a:spLocks noGrp="1"/>
          </p:cNvSpPr>
          <p:nvPr>
            <p:ph type="sldNum" sz="quarter" idx="12"/>
          </p:nvPr>
        </p:nvSpPr>
        <p:spPr/>
        <p:txBody>
          <a:bodyPr/>
          <a:lstStyle/>
          <a:p>
            <a:fld id="{E527C44A-956C-DE47-8C46-F38CDA2C20D7}" type="slidenum">
              <a:rPr lang="en-US" smtClean="0"/>
              <a:pPr/>
              <a:t>38</a:t>
            </a:fld>
            <a:endParaRPr lang="en-US" dirty="0"/>
          </a:p>
        </p:txBody>
      </p:sp>
    </p:spTree>
    <p:extLst>
      <p:ext uri="{BB962C8B-B14F-4D97-AF65-F5344CB8AC3E}">
        <p14:creationId xmlns:p14="http://schemas.microsoft.com/office/powerpoint/2010/main" val="1502405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03BEE-6962-024A-BA76-F85CA548B612}"/>
              </a:ext>
            </a:extLst>
          </p:cNvPr>
          <p:cNvSpPr>
            <a:spLocks noGrp="1"/>
          </p:cNvSpPr>
          <p:nvPr>
            <p:ph type="title"/>
          </p:nvPr>
        </p:nvSpPr>
        <p:spPr/>
        <p:txBody>
          <a:bodyPr>
            <a:normAutofit/>
          </a:bodyPr>
          <a:lstStyle/>
          <a:p>
            <a:r>
              <a:rPr lang="en-US" b="1" dirty="0"/>
              <a:t>If your internal review is rejected</a:t>
            </a:r>
          </a:p>
        </p:txBody>
      </p:sp>
      <p:sp>
        <p:nvSpPr>
          <p:cNvPr id="3" name="Content Placeholder 2">
            <a:extLst>
              <a:ext uri="{FF2B5EF4-FFF2-40B4-BE49-F238E27FC236}">
                <a16:creationId xmlns="" xmlns:a16="http://schemas.microsoft.com/office/drawing/2014/main" id="{48B59A72-FCE9-074F-AFC6-DCBEF51C0807}"/>
              </a:ext>
            </a:extLst>
          </p:cNvPr>
          <p:cNvSpPr>
            <a:spLocks noGrp="1"/>
          </p:cNvSpPr>
          <p:nvPr>
            <p:ph idx="1"/>
          </p:nvPr>
        </p:nvSpPr>
        <p:spPr/>
        <p:txBody>
          <a:bodyPr vert="horz" lIns="91440" tIns="45720" rIns="91440" bIns="45720" rtlCol="0" anchor="t">
            <a:noAutofit/>
          </a:bodyPr>
          <a:lstStyle/>
          <a:p>
            <a:pPr marL="485775" indent="-457200">
              <a:buSzPts val="3000"/>
              <a:defRPr/>
            </a:pPr>
            <a:r>
              <a:rPr lang="en-AU" sz="2800" dirty="0">
                <a:ea typeface="Helvetica Neue Light" panose="02000403000000020004" pitchFamily="2" charset="0"/>
              </a:rPr>
              <a:t>You can appeal a review decision</a:t>
            </a:r>
            <a:r>
              <a:rPr lang="en-US" altLang="en-US" sz="2800" dirty="0">
                <a:cs typeface="Calibri" panose="020F0502020204030204" pitchFamily="34" charset="0"/>
                <a:sym typeface="Calibri" panose="020F0502020204030204" pitchFamily="34" charset="0"/>
              </a:rPr>
              <a:t> with the </a:t>
            </a:r>
            <a:r>
              <a:rPr lang="en-US" sz="2800" b="1" dirty="0">
                <a:solidFill>
                  <a:srgbClr val="00B0F0"/>
                </a:solidFill>
                <a:ea typeface="Helvetica Neue Light"/>
                <a:cs typeface="Helvetica Neue Light"/>
                <a:sym typeface="Helvetica Neue Light"/>
              </a:rPr>
              <a:t>Administrative Appeals Tribunal (AAT). </a:t>
            </a:r>
            <a:endParaRPr lang="en-US" dirty="0"/>
          </a:p>
          <a:p>
            <a:pPr marL="28575" indent="0">
              <a:buSzPts val="3000"/>
              <a:buNone/>
              <a:defRPr/>
            </a:pPr>
            <a:endParaRPr lang="en-US" sz="2800" b="1" dirty="0">
              <a:solidFill>
                <a:srgbClr val="00B0F0"/>
              </a:solidFill>
              <a:ea typeface="Helvetica Neue Light"/>
              <a:cs typeface="Helvetica Neue Light"/>
              <a:sym typeface="Helvetica Neue Light"/>
            </a:endParaRPr>
          </a:p>
          <a:p>
            <a:pPr marL="485775" indent="-457200">
              <a:buSzPts val="3000"/>
              <a:defRPr/>
            </a:pPr>
            <a:r>
              <a:rPr lang="en-US" sz="2800" dirty="0">
                <a:ea typeface="Helvetica Neue Light"/>
                <a:cs typeface="Calibri" panose="020F0502020204030204" pitchFamily="34" charset="0"/>
                <a:sym typeface="Calibri" panose="020F0502020204030204" pitchFamily="34" charset="0"/>
              </a:rPr>
              <a:t>T</a:t>
            </a:r>
            <a:r>
              <a:rPr lang="en-US" altLang="en-US" sz="2800" dirty="0">
                <a:cs typeface="Calibri" panose="020F0502020204030204" pitchFamily="34" charset="0"/>
                <a:sym typeface="Calibri" panose="020F0502020204030204" pitchFamily="34" charset="0"/>
              </a:rPr>
              <a:t>hey review NDIS decisions and have overruled the NDIS including decisions about who is eligible to access the scheme. </a:t>
            </a:r>
            <a:endParaRPr lang="en-US" altLang="en-US" sz="2800" dirty="0">
              <a:cs typeface="Calibri" panose="020F0502020204030204" pitchFamily="34" charset="0"/>
            </a:endParaRPr>
          </a:p>
          <a:p>
            <a:pPr marL="28575" indent="0">
              <a:buSzPts val="3000"/>
              <a:buNone/>
              <a:defRPr/>
            </a:pPr>
            <a:endParaRPr lang="en-US" altLang="en-US" sz="2800" dirty="0">
              <a:cs typeface="Calibri" panose="020F0502020204030204" pitchFamily="34" charset="0"/>
              <a:sym typeface="Calibri" panose="020F0502020204030204" pitchFamily="34" charset="0"/>
            </a:endParaRPr>
          </a:p>
          <a:p>
            <a:pPr marL="485775" indent="-457200">
              <a:buSzPts val="3000"/>
              <a:defRPr/>
            </a:pPr>
            <a:r>
              <a:rPr lang="en-US" altLang="en-US" sz="2800" dirty="0">
                <a:cs typeface="Calibri" panose="020F0502020204030204" pitchFamily="34" charset="0"/>
                <a:sym typeface="Calibri" panose="020F0502020204030204" pitchFamily="34" charset="0"/>
              </a:rPr>
              <a:t>Their decision is </a:t>
            </a:r>
            <a:r>
              <a:rPr lang="en-US" altLang="en-US" sz="2800" dirty="0" smtClean="0">
                <a:cs typeface="Calibri" panose="020F0502020204030204" pitchFamily="34" charset="0"/>
                <a:sym typeface="Calibri" panose="020F0502020204030204" pitchFamily="34" charset="0"/>
              </a:rPr>
              <a:t>final BUT you can submit a new application after a gap of 3 months. </a:t>
            </a:r>
            <a:endParaRPr lang="en-US" altLang="en-US" sz="2800" dirty="0">
              <a:cs typeface="Calibri" panose="020F0502020204030204" pitchFamily="34" charset="0"/>
            </a:endParaRPr>
          </a:p>
          <a:p>
            <a:pPr marL="28575" indent="0">
              <a:buSzPts val="3000"/>
              <a:buNone/>
              <a:defRPr/>
            </a:pPr>
            <a:endParaRPr lang="en-US" altLang="en-US" sz="2000" dirty="0">
              <a:cs typeface="Calibri" panose="020F0502020204030204" pitchFamily="34" charset="0"/>
              <a:sym typeface="Calibri" panose="020F0502020204030204" pitchFamily="34" charset="0"/>
            </a:endParaRPr>
          </a:p>
          <a:p>
            <a:pPr marL="28575" indent="0">
              <a:buSzPts val="3000"/>
              <a:buNone/>
              <a:defRPr/>
            </a:pPr>
            <a:endParaRPr lang="en-AU" dirty="0">
              <a:ea typeface="Helvetica Neue Light" panose="02000403000000020004" pitchFamily="2" charset="0"/>
            </a:endParaRPr>
          </a:p>
        </p:txBody>
      </p:sp>
      <p:sp>
        <p:nvSpPr>
          <p:cNvPr id="4" name="Slide Number Placeholder 3">
            <a:extLst>
              <a:ext uri="{FF2B5EF4-FFF2-40B4-BE49-F238E27FC236}">
                <a16:creationId xmlns="" xmlns:a16="http://schemas.microsoft.com/office/drawing/2014/main" id="{B665A245-3B36-0344-AD76-D1C19766CEF2}"/>
              </a:ext>
            </a:extLst>
          </p:cNvPr>
          <p:cNvSpPr>
            <a:spLocks noGrp="1"/>
          </p:cNvSpPr>
          <p:nvPr>
            <p:ph type="sldNum" sz="quarter" idx="12"/>
          </p:nvPr>
        </p:nvSpPr>
        <p:spPr/>
        <p:txBody>
          <a:bodyPr/>
          <a:lstStyle/>
          <a:p>
            <a:fld id="{E527C44A-956C-DE47-8C46-F38CDA2C20D7}" type="slidenum">
              <a:rPr lang="en-US" smtClean="0"/>
              <a:pPr/>
              <a:t>39</a:t>
            </a:fld>
            <a:endParaRPr lang="en-US"/>
          </a:p>
        </p:txBody>
      </p:sp>
    </p:spTree>
    <p:extLst>
      <p:ext uri="{BB962C8B-B14F-4D97-AF65-F5344CB8AC3E}">
        <p14:creationId xmlns:p14="http://schemas.microsoft.com/office/powerpoint/2010/main" val="391267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146"/>
            <a:ext cx="8229600" cy="1143000"/>
          </a:xfrm>
        </p:spPr>
        <p:txBody>
          <a:bodyPr>
            <a:noAutofit/>
          </a:bodyPr>
          <a:lstStyle/>
          <a:p>
            <a:r>
              <a:rPr lang="en-AU" sz="4000" b="1" dirty="0" smtClean="0"/>
              <a:t>Take home messages</a:t>
            </a:r>
            <a:endParaRPr lang="en-AU" sz="4000" b="1" dirty="0"/>
          </a:p>
        </p:txBody>
      </p:sp>
      <p:sp>
        <p:nvSpPr>
          <p:cNvPr id="3" name="Content Placeholder 2"/>
          <p:cNvSpPr>
            <a:spLocks noGrp="1"/>
          </p:cNvSpPr>
          <p:nvPr>
            <p:ph idx="1"/>
          </p:nvPr>
        </p:nvSpPr>
        <p:spPr>
          <a:xfrm>
            <a:off x="119435" y="1690814"/>
            <a:ext cx="8905130" cy="3952758"/>
          </a:xfrm>
        </p:spPr>
        <p:txBody>
          <a:bodyPr>
            <a:noAutofit/>
          </a:bodyPr>
          <a:lstStyle/>
          <a:p>
            <a:pPr marL="0" indent="0">
              <a:buNone/>
            </a:pPr>
            <a:endParaRPr lang="en-AU" sz="1000" dirty="0"/>
          </a:p>
          <a:p>
            <a:pPr marL="0" indent="0">
              <a:buNone/>
            </a:pPr>
            <a:r>
              <a:rPr lang="en-US" sz="2400" dirty="0" smtClean="0"/>
              <a:t>1. The most important thing to do first is to give you a </a:t>
            </a:r>
            <a:r>
              <a:rPr lang="en-US" sz="2400" b="1" i="1" dirty="0" smtClean="0"/>
              <a:t>simple overview of how the system works</a:t>
            </a:r>
            <a:r>
              <a:rPr lang="en-US" sz="2400" dirty="0" smtClean="0"/>
              <a:t> and I’m going to use amputation as an example.</a:t>
            </a:r>
          </a:p>
          <a:p>
            <a:endParaRPr lang="en-US" sz="2400" dirty="0"/>
          </a:p>
          <a:p>
            <a:pPr marL="0" indent="0">
              <a:buNone/>
            </a:pPr>
            <a:r>
              <a:rPr lang="en-US" sz="2400" dirty="0" smtClean="0"/>
              <a:t>2. Use the correct language!</a:t>
            </a:r>
          </a:p>
          <a:p>
            <a:endParaRPr lang="en-US" sz="2400" dirty="0"/>
          </a:p>
          <a:p>
            <a:pPr marL="0" indent="0">
              <a:buNone/>
            </a:pPr>
            <a:r>
              <a:rPr lang="en-US" sz="2400" dirty="0" smtClean="0"/>
              <a:t>3. Medical reports </a:t>
            </a:r>
            <a:r>
              <a:rPr lang="mr-IN" sz="2400" dirty="0" smtClean="0"/>
              <a:t>–</a:t>
            </a:r>
            <a:r>
              <a:rPr lang="en-US" sz="2400" dirty="0" smtClean="0"/>
              <a:t> what’s the deal with GPs and Specialists?</a:t>
            </a:r>
          </a:p>
          <a:p>
            <a:endParaRPr lang="en-US" sz="2400" dirty="0"/>
          </a:p>
          <a:p>
            <a:pPr marL="0" indent="0">
              <a:buNone/>
            </a:pPr>
            <a:r>
              <a:rPr lang="en-US" sz="2400" dirty="0" smtClean="0"/>
              <a:t>4. We </a:t>
            </a:r>
            <a:r>
              <a:rPr lang="en-US" sz="2400" i="1" dirty="0" smtClean="0"/>
              <a:t>will</a:t>
            </a:r>
            <a:r>
              <a:rPr lang="en-US" sz="2400" dirty="0" smtClean="0"/>
              <a:t> tackle Graded Exercise Therapy</a:t>
            </a:r>
            <a:r>
              <a:rPr lang="en-US" sz="2400" dirty="0"/>
              <a:t> </a:t>
            </a:r>
            <a:r>
              <a:rPr lang="en-US" sz="2400" dirty="0" smtClean="0"/>
              <a:t>and permanency.</a:t>
            </a:r>
            <a:endParaRPr lang="en-AU" sz="2400" dirty="0"/>
          </a:p>
        </p:txBody>
      </p:sp>
      <p:sp>
        <p:nvSpPr>
          <p:cNvPr id="8" name="Slide Number Placeholder 7"/>
          <p:cNvSpPr>
            <a:spLocks noGrp="1"/>
          </p:cNvSpPr>
          <p:nvPr>
            <p:ph type="sldNum" sz="quarter" idx="12"/>
          </p:nvPr>
        </p:nvSpPr>
        <p:spPr/>
        <p:txBody>
          <a:bodyPr/>
          <a:lstStyle/>
          <a:p>
            <a:fld id="{E527C44A-956C-DE47-8C46-F38CDA2C20D7}" type="slidenum">
              <a:rPr lang="en-US" smtClean="0"/>
              <a:pPr/>
              <a:t>4</a:t>
            </a:fld>
            <a:endParaRPr lang="en-US"/>
          </a:p>
        </p:txBody>
      </p:sp>
    </p:spTree>
    <p:extLst>
      <p:ext uri="{BB962C8B-B14F-4D97-AF65-F5344CB8AC3E}">
        <p14:creationId xmlns:p14="http://schemas.microsoft.com/office/powerpoint/2010/main" val="2180682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B5AB83-161B-0B44-8F43-D1BBD767D560}"/>
              </a:ext>
            </a:extLst>
          </p:cNvPr>
          <p:cNvSpPr>
            <a:spLocks noGrp="1"/>
          </p:cNvSpPr>
          <p:nvPr>
            <p:ph type="title"/>
          </p:nvPr>
        </p:nvSpPr>
        <p:spPr/>
        <p:txBody>
          <a:bodyPr>
            <a:normAutofit/>
          </a:bodyPr>
          <a:lstStyle/>
          <a:p>
            <a:r>
              <a:rPr lang="en-US" b="1" dirty="0"/>
              <a:t>What happens if I’m not eligible? </a:t>
            </a:r>
          </a:p>
        </p:txBody>
      </p:sp>
      <p:sp>
        <p:nvSpPr>
          <p:cNvPr id="3" name="Content Placeholder 2">
            <a:extLst>
              <a:ext uri="{FF2B5EF4-FFF2-40B4-BE49-F238E27FC236}">
                <a16:creationId xmlns="" xmlns:a16="http://schemas.microsoft.com/office/drawing/2014/main" id="{FE2FB43E-EB00-DE47-A02B-D64AE02548C6}"/>
              </a:ext>
            </a:extLst>
          </p:cNvPr>
          <p:cNvSpPr>
            <a:spLocks noGrp="1"/>
          </p:cNvSpPr>
          <p:nvPr>
            <p:ph idx="1"/>
          </p:nvPr>
        </p:nvSpPr>
        <p:spPr>
          <a:xfrm>
            <a:off x="457200" y="1928973"/>
            <a:ext cx="8229600" cy="4525963"/>
          </a:xfrm>
        </p:spPr>
        <p:txBody>
          <a:bodyPr>
            <a:noAutofit/>
          </a:bodyPr>
          <a:lstStyle/>
          <a:p>
            <a:pPr marL="0" indent="0">
              <a:buNone/>
            </a:pPr>
            <a:r>
              <a:rPr lang="en-AU" dirty="0"/>
              <a:t>Get in touch with your Local Area Coordinator:</a:t>
            </a:r>
          </a:p>
          <a:p>
            <a:pPr marL="0" indent="0">
              <a:buNone/>
            </a:pPr>
            <a:endParaRPr lang="en-AU" sz="1800" dirty="0"/>
          </a:p>
          <a:p>
            <a:pPr marL="0" indent="0">
              <a:buNone/>
            </a:pPr>
            <a:endParaRPr lang="en-AU" sz="1800" dirty="0"/>
          </a:p>
          <a:p>
            <a:r>
              <a:rPr lang="en-AU" dirty="0"/>
              <a:t>You can request a meeting with your Local Area Coordinator (LAC) who is required to link you with supports in your area regardless of whether you are an NDIS participant.</a:t>
            </a:r>
          </a:p>
          <a:p>
            <a:pPr marL="0" indent="0">
              <a:buNone/>
            </a:pPr>
            <a:endParaRPr lang="en-US" sz="2800" dirty="0"/>
          </a:p>
        </p:txBody>
      </p:sp>
      <p:sp>
        <p:nvSpPr>
          <p:cNvPr id="4" name="Slide Number Placeholder 3">
            <a:extLst>
              <a:ext uri="{FF2B5EF4-FFF2-40B4-BE49-F238E27FC236}">
                <a16:creationId xmlns="" xmlns:a16="http://schemas.microsoft.com/office/drawing/2014/main" id="{544874C8-933C-3946-9C62-6B20F8979B5A}"/>
              </a:ext>
            </a:extLst>
          </p:cNvPr>
          <p:cNvSpPr>
            <a:spLocks noGrp="1"/>
          </p:cNvSpPr>
          <p:nvPr>
            <p:ph type="sldNum" sz="quarter" idx="12"/>
          </p:nvPr>
        </p:nvSpPr>
        <p:spPr/>
        <p:txBody>
          <a:bodyPr/>
          <a:lstStyle/>
          <a:p>
            <a:fld id="{E527C44A-956C-DE47-8C46-F38CDA2C20D7}" type="slidenum">
              <a:rPr lang="en-US" smtClean="0"/>
              <a:pPr/>
              <a:t>40</a:t>
            </a:fld>
            <a:endParaRPr lang="en-US" dirty="0"/>
          </a:p>
        </p:txBody>
      </p:sp>
    </p:spTree>
    <p:extLst>
      <p:ext uri="{BB962C8B-B14F-4D97-AF65-F5344CB8AC3E}">
        <p14:creationId xmlns:p14="http://schemas.microsoft.com/office/powerpoint/2010/main" val="1435806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B5AB83-161B-0B44-8F43-D1BBD767D560}"/>
              </a:ext>
            </a:extLst>
          </p:cNvPr>
          <p:cNvSpPr>
            <a:spLocks noGrp="1"/>
          </p:cNvSpPr>
          <p:nvPr>
            <p:ph type="title"/>
          </p:nvPr>
        </p:nvSpPr>
        <p:spPr/>
        <p:txBody>
          <a:bodyPr>
            <a:normAutofit/>
          </a:bodyPr>
          <a:lstStyle/>
          <a:p>
            <a:r>
              <a:rPr lang="en-US" b="1" dirty="0"/>
              <a:t>What happens if I’m not eligible? </a:t>
            </a:r>
          </a:p>
        </p:txBody>
      </p:sp>
      <p:sp>
        <p:nvSpPr>
          <p:cNvPr id="3" name="Content Placeholder 2">
            <a:extLst>
              <a:ext uri="{FF2B5EF4-FFF2-40B4-BE49-F238E27FC236}">
                <a16:creationId xmlns="" xmlns:a16="http://schemas.microsoft.com/office/drawing/2014/main" id="{FE2FB43E-EB00-DE47-A02B-D64AE02548C6}"/>
              </a:ext>
            </a:extLst>
          </p:cNvPr>
          <p:cNvSpPr>
            <a:spLocks noGrp="1"/>
          </p:cNvSpPr>
          <p:nvPr>
            <p:ph idx="1"/>
          </p:nvPr>
        </p:nvSpPr>
        <p:spPr/>
        <p:txBody>
          <a:bodyPr>
            <a:noAutofit/>
          </a:bodyPr>
          <a:lstStyle/>
          <a:p>
            <a:pPr marL="0" indent="0">
              <a:buNone/>
            </a:pPr>
            <a:r>
              <a:rPr lang="en-AU" sz="2800" dirty="0"/>
              <a:t>Other support options:</a:t>
            </a:r>
          </a:p>
          <a:p>
            <a:pPr marL="0" indent="0">
              <a:buNone/>
            </a:pPr>
            <a:endParaRPr lang="en-AU" sz="2800" dirty="0"/>
          </a:p>
          <a:p>
            <a:r>
              <a:rPr lang="en-AU" sz="2800" dirty="0"/>
              <a:t>You may be eligible for </a:t>
            </a:r>
            <a:r>
              <a:rPr lang="en-AU" sz="2800" b="1" dirty="0"/>
              <a:t>the Aged Care for Under 65 </a:t>
            </a:r>
            <a:r>
              <a:rPr lang="en-AU" sz="2800" dirty="0"/>
              <a:t>package. </a:t>
            </a:r>
          </a:p>
          <a:p>
            <a:r>
              <a:rPr lang="en-AU" sz="2800" dirty="0"/>
              <a:t> In some instances, Aged Care Assessment Service or Aged Care Assessment Team can be asked to assess younger people with a disability for approval for residential aged care. This is for those with </a:t>
            </a:r>
            <a:r>
              <a:rPr lang="en-AU" sz="2800" b="1" dirty="0"/>
              <a:t>high or complex needs. </a:t>
            </a:r>
            <a:endParaRPr lang="en-US" sz="2800" b="1" dirty="0"/>
          </a:p>
        </p:txBody>
      </p:sp>
      <p:sp>
        <p:nvSpPr>
          <p:cNvPr id="4" name="Slide Number Placeholder 3">
            <a:extLst>
              <a:ext uri="{FF2B5EF4-FFF2-40B4-BE49-F238E27FC236}">
                <a16:creationId xmlns="" xmlns:a16="http://schemas.microsoft.com/office/drawing/2014/main" id="{544874C8-933C-3946-9C62-6B20F8979B5A}"/>
              </a:ext>
            </a:extLst>
          </p:cNvPr>
          <p:cNvSpPr>
            <a:spLocks noGrp="1"/>
          </p:cNvSpPr>
          <p:nvPr>
            <p:ph type="sldNum" sz="quarter" idx="12"/>
          </p:nvPr>
        </p:nvSpPr>
        <p:spPr/>
        <p:txBody>
          <a:bodyPr/>
          <a:lstStyle/>
          <a:p>
            <a:fld id="{E527C44A-956C-DE47-8C46-F38CDA2C20D7}" type="slidenum">
              <a:rPr lang="en-US" smtClean="0"/>
              <a:pPr/>
              <a:t>41</a:t>
            </a:fld>
            <a:endParaRPr lang="en-US" dirty="0"/>
          </a:p>
        </p:txBody>
      </p:sp>
    </p:spTree>
    <p:extLst>
      <p:ext uri="{BB962C8B-B14F-4D97-AF65-F5344CB8AC3E}">
        <p14:creationId xmlns:p14="http://schemas.microsoft.com/office/powerpoint/2010/main" val="163386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0BABF9-0153-F141-84F2-3CB483DEAD00}"/>
              </a:ext>
            </a:extLst>
          </p:cNvPr>
          <p:cNvSpPr>
            <a:spLocks noGrp="1"/>
          </p:cNvSpPr>
          <p:nvPr>
            <p:ph type="title"/>
          </p:nvPr>
        </p:nvSpPr>
        <p:spPr>
          <a:xfrm>
            <a:off x="457199" y="151545"/>
            <a:ext cx="8440057" cy="1143000"/>
          </a:xfrm>
        </p:spPr>
        <p:txBody>
          <a:bodyPr>
            <a:normAutofit/>
          </a:bodyPr>
          <a:lstStyle/>
          <a:p>
            <a:r>
              <a:rPr lang="en-US" sz="3600" b="1" dirty="0"/>
              <a:t>Other payments you may be able to get</a:t>
            </a:r>
          </a:p>
        </p:txBody>
      </p:sp>
      <p:sp>
        <p:nvSpPr>
          <p:cNvPr id="3" name="Content Placeholder 2">
            <a:extLst>
              <a:ext uri="{FF2B5EF4-FFF2-40B4-BE49-F238E27FC236}">
                <a16:creationId xmlns="" xmlns:a16="http://schemas.microsoft.com/office/drawing/2014/main" id="{6D90CC33-2838-6840-BC7B-B38DA8F4E3AD}"/>
              </a:ext>
            </a:extLst>
          </p:cNvPr>
          <p:cNvSpPr>
            <a:spLocks noGrp="1"/>
          </p:cNvSpPr>
          <p:nvPr>
            <p:ph idx="1"/>
          </p:nvPr>
        </p:nvSpPr>
        <p:spPr>
          <a:xfrm>
            <a:off x="562427" y="1830387"/>
            <a:ext cx="8229600" cy="4525963"/>
          </a:xfrm>
        </p:spPr>
        <p:txBody>
          <a:bodyPr>
            <a:noAutofit/>
          </a:bodyPr>
          <a:lstStyle/>
          <a:p>
            <a:pPr>
              <a:lnSpc>
                <a:spcPct val="110000"/>
              </a:lnSpc>
            </a:pPr>
            <a:r>
              <a:rPr lang="en-AU" sz="2800" b="1" dirty="0"/>
              <a:t>Disability Support Pension </a:t>
            </a:r>
          </a:p>
          <a:p>
            <a:pPr>
              <a:lnSpc>
                <a:spcPct val="110000"/>
              </a:lnSpc>
            </a:pPr>
            <a:r>
              <a:rPr lang="en-AU" sz="2800" b="1" dirty="0"/>
              <a:t>Rent Assistance </a:t>
            </a:r>
            <a:r>
              <a:rPr lang="en-AU" sz="2800" dirty="0"/>
              <a:t>to assist with rental payments.</a:t>
            </a:r>
          </a:p>
          <a:p>
            <a:pPr>
              <a:lnSpc>
                <a:spcPct val="110000"/>
              </a:lnSpc>
            </a:pPr>
            <a:r>
              <a:rPr lang="en-AU" sz="2800" b="1" dirty="0"/>
              <a:t>Sickness Allowance</a:t>
            </a:r>
            <a:r>
              <a:rPr lang="en-AU" sz="2800" dirty="0"/>
              <a:t> is an income support payment if you temporarily can’t work or study because of an injury or illness. You must have a job or study to return to.</a:t>
            </a:r>
          </a:p>
          <a:p>
            <a:pPr>
              <a:lnSpc>
                <a:spcPct val="110000"/>
              </a:lnSpc>
            </a:pPr>
            <a:r>
              <a:rPr lang="en-AU" sz="2800" b="1" dirty="0"/>
              <a:t>Newstart Allowance</a:t>
            </a:r>
            <a:r>
              <a:rPr lang="en-AU" sz="2800" dirty="0"/>
              <a:t> can help you if you can participate in approved activities or job search</a:t>
            </a:r>
          </a:p>
        </p:txBody>
      </p:sp>
      <p:sp>
        <p:nvSpPr>
          <p:cNvPr id="4" name="Slide Number Placeholder 3">
            <a:extLst>
              <a:ext uri="{FF2B5EF4-FFF2-40B4-BE49-F238E27FC236}">
                <a16:creationId xmlns="" xmlns:a16="http://schemas.microsoft.com/office/drawing/2014/main" id="{D2C4E306-B0B0-F94C-9265-A35D277E6D36}"/>
              </a:ext>
            </a:extLst>
          </p:cNvPr>
          <p:cNvSpPr>
            <a:spLocks noGrp="1"/>
          </p:cNvSpPr>
          <p:nvPr>
            <p:ph type="sldNum" sz="quarter" idx="12"/>
          </p:nvPr>
        </p:nvSpPr>
        <p:spPr/>
        <p:txBody>
          <a:bodyPr/>
          <a:lstStyle/>
          <a:p>
            <a:fld id="{E527C44A-956C-DE47-8C46-F38CDA2C20D7}" type="slidenum">
              <a:rPr lang="en-US" smtClean="0"/>
              <a:pPr/>
              <a:t>42</a:t>
            </a:fld>
            <a:endParaRPr lang="en-US"/>
          </a:p>
        </p:txBody>
      </p:sp>
    </p:spTree>
    <p:extLst>
      <p:ext uri="{BB962C8B-B14F-4D97-AF65-F5344CB8AC3E}">
        <p14:creationId xmlns:p14="http://schemas.microsoft.com/office/powerpoint/2010/main" val="3691237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0BABF9-0153-F141-84F2-3CB483DEAD00}"/>
              </a:ext>
            </a:extLst>
          </p:cNvPr>
          <p:cNvSpPr>
            <a:spLocks noGrp="1"/>
          </p:cNvSpPr>
          <p:nvPr>
            <p:ph type="title"/>
          </p:nvPr>
        </p:nvSpPr>
        <p:spPr>
          <a:xfrm>
            <a:off x="457199" y="151545"/>
            <a:ext cx="8440057" cy="1143000"/>
          </a:xfrm>
        </p:spPr>
        <p:txBody>
          <a:bodyPr>
            <a:normAutofit/>
          </a:bodyPr>
          <a:lstStyle/>
          <a:p>
            <a:r>
              <a:rPr lang="en-US" sz="3600" b="1" dirty="0"/>
              <a:t>Other payments you may be able to get</a:t>
            </a:r>
          </a:p>
        </p:txBody>
      </p:sp>
      <p:sp>
        <p:nvSpPr>
          <p:cNvPr id="3" name="Content Placeholder 2">
            <a:extLst>
              <a:ext uri="{FF2B5EF4-FFF2-40B4-BE49-F238E27FC236}">
                <a16:creationId xmlns="" xmlns:a16="http://schemas.microsoft.com/office/drawing/2014/main" id="{6D90CC33-2838-6840-BC7B-B38DA8F4E3AD}"/>
              </a:ext>
            </a:extLst>
          </p:cNvPr>
          <p:cNvSpPr>
            <a:spLocks noGrp="1"/>
          </p:cNvSpPr>
          <p:nvPr>
            <p:ph idx="1"/>
          </p:nvPr>
        </p:nvSpPr>
        <p:spPr>
          <a:xfrm>
            <a:off x="562427" y="1830387"/>
            <a:ext cx="8229600" cy="4525963"/>
          </a:xfrm>
        </p:spPr>
        <p:txBody>
          <a:bodyPr>
            <a:noAutofit/>
          </a:bodyPr>
          <a:lstStyle/>
          <a:p>
            <a:pPr>
              <a:lnSpc>
                <a:spcPct val="110000"/>
              </a:lnSpc>
            </a:pPr>
            <a:r>
              <a:rPr lang="en-AU" sz="2800" b="1" dirty="0">
                <a:solidFill>
                  <a:srgbClr val="000000"/>
                </a:solidFill>
              </a:rPr>
              <a:t>Youth Allowance</a:t>
            </a:r>
            <a:endParaRPr lang="en-AU" sz="2800" dirty="0">
              <a:solidFill>
                <a:srgbClr val="000000"/>
              </a:solidFill>
            </a:endParaRPr>
          </a:p>
          <a:p>
            <a:pPr>
              <a:lnSpc>
                <a:spcPct val="110000"/>
              </a:lnSpc>
            </a:pPr>
            <a:r>
              <a:rPr lang="en-AU" sz="2800" b="1" dirty="0">
                <a:solidFill>
                  <a:srgbClr val="000000"/>
                </a:solidFill>
              </a:rPr>
              <a:t>Carer Payment </a:t>
            </a:r>
            <a:r>
              <a:rPr lang="en-AU" sz="2800" dirty="0">
                <a:solidFill>
                  <a:srgbClr val="000000"/>
                </a:solidFill>
              </a:rPr>
              <a:t>and </a:t>
            </a:r>
            <a:r>
              <a:rPr lang="en-AU" sz="2800" b="1" dirty="0">
                <a:solidFill>
                  <a:srgbClr val="000000"/>
                </a:solidFill>
              </a:rPr>
              <a:t>Carer Allowance</a:t>
            </a:r>
            <a:r>
              <a:rPr lang="en-AU" sz="2800" dirty="0">
                <a:solidFill>
                  <a:srgbClr val="000000"/>
                </a:solidFill>
              </a:rPr>
              <a:t> </a:t>
            </a:r>
          </a:p>
          <a:p>
            <a:pPr>
              <a:lnSpc>
                <a:spcPct val="110000"/>
              </a:lnSpc>
            </a:pPr>
            <a:r>
              <a:rPr lang="en-AU" sz="2800" b="1" dirty="0">
                <a:solidFill>
                  <a:srgbClr val="000000"/>
                </a:solidFill>
              </a:rPr>
              <a:t>Carer Supplement</a:t>
            </a:r>
            <a:r>
              <a:rPr lang="en-AU" sz="2800" dirty="0">
                <a:solidFill>
                  <a:srgbClr val="000000"/>
                </a:solidFill>
              </a:rPr>
              <a:t> is an annual lump sum payment to help with the costs of caring for a person with a disability or medical condition </a:t>
            </a:r>
          </a:p>
          <a:p>
            <a:pPr>
              <a:lnSpc>
                <a:spcPct val="110000"/>
              </a:lnSpc>
            </a:pPr>
            <a:r>
              <a:rPr lang="en-AU" sz="2800" b="1" dirty="0">
                <a:solidFill>
                  <a:srgbClr val="000000"/>
                </a:solidFill>
              </a:rPr>
              <a:t>Youth Disability Supplement</a:t>
            </a:r>
            <a:r>
              <a:rPr lang="en-AU" sz="2800" dirty="0">
                <a:solidFill>
                  <a:srgbClr val="000000"/>
                </a:solidFill>
              </a:rPr>
              <a:t> is an extra payment if you’re a young person with disability and on certain income support payments</a:t>
            </a:r>
            <a:r>
              <a:rPr lang="en-AU" dirty="0"/>
              <a:t>.</a:t>
            </a:r>
          </a:p>
        </p:txBody>
      </p:sp>
      <p:sp>
        <p:nvSpPr>
          <p:cNvPr id="4" name="Slide Number Placeholder 3">
            <a:extLst>
              <a:ext uri="{FF2B5EF4-FFF2-40B4-BE49-F238E27FC236}">
                <a16:creationId xmlns="" xmlns:a16="http://schemas.microsoft.com/office/drawing/2014/main" id="{D2C4E306-B0B0-F94C-9265-A35D277E6D36}"/>
              </a:ext>
            </a:extLst>
          </p:cNvPr>
          <p:cNvSpPr>
            <a:spLocks noGrp="1"/>
          </p:cNvSpPr>
          <p:nvPr>
            <p:ph type="sldNum" sz="quarter" idx="12"/>
          </p:nvPr>
        </p:nvSpPr>
        <p:spPr/>
        <p:txBody>
          <a:bodyPr/>
          <a:lstStyle/>
          <a:p>
            <a:fld id="{E527C44A-956C-DE47-8C46-F38CDA2C20D7}" type="slidenum">
              <a:rPr lang="en-US" smtClean="0"/>
              <a:pPr/>
              <a:t>43</a:t>
            </a:fld>
            <a:endParaRPr lang="en-US"/>
          </a:p>
        </p:txBody>
      </p:sp>
    </p:spTree>
    <p:extLst>
      <p:ext uri="{BB962C8B-B14F-4D97-AF65-F5344CB8AC3E}">
        <p14:creationId xmlns:p14="http://schemas.microsoft.com/office/powerpoint/2010/main" val="416063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6CD01B5-8B4E-4041-B3F6-B3ED6AA63B21}"/>
              </a:ext>
            </a:extLst>
          </p:cNvPr>
          <p:cNvSpPr>
            <a:spLocks noGrp="1"/>
          </p:cNvSpPr>
          <p:nvPr>
            <p:ph idx="1"/>
          </p:nvPr>
        </p:nvSpPr>
        <p:spPr>
          <a:xfrm>
            <a:off x="1693985" y="2219633"/>
            <a:ext cx="5926015" cy="2411361"/>
          </a:xfrm>
        </p:spPr>
        <p:txBody>
          <a:bodyPr vert="horz" lIns="91440" tIns="45720" rIns="91440" bIns="45720" rtlCol="0" anchor="t">
            <a:normAutofit/>
          </a:bodyPr>
          <a:lstStyle/>
          <a:p>
            <a:pPr marL="0" indent="0" algn="ctr">
              <a:buNone/>
            </a:pPr>
            <a:r>
              <a:rPr lang="en-US" sz="4800" b="1" dirty="0">
                <a:solidFill>
                  <a:srgbClr val="00B0F0"/>
                </a:solidFill>
              </a:rPr>
              <a:t>What do I do if I am successful in my NDIS application?</a:t>
            </a:r>
            <a:endParaRPr lang="en-US" sz="4800" b="1" dirty="0">
              <a:solidFill>
                <a:srgbClr val="00B0F0"/>
              </a:solidFill>
              <a:cs typeface="Calibri"/>
            </a:endParaRPr>
          </a:p>
        </p:txBody>
      </p:sp>
      <p:sp>
        <p:nvSpPr>
          <p:cNvPr id="4" name="Slide Number Placeholder 3">
            <a:extLst>
              <a:ext uri="{FF2B5EF4-FFF2-40B4-BE49-F238E27FC236}">
                <a16:creationId xmlns="" xmlns:a16="http://schemas.microsoft.com/office/drawing/2014/main" id="{7E03F8E1-3E64-924A-ADF2-B1852CA6FA08}"/>
              </a:ext>
            </a:extLst>
          </p:cNvPr>
          <p:cNvSpPr>
            <a:spLocks noGrp="1"/>
          </p:cNvSpPr>
          <p:nvPr>
            <p:ph type="sldNum" sz="quarter" idx="12"/>
          </p:nvPr>
        </p:nvSpPr>
        <p:spPr/>
        <p:txBody>
          <a:bodyPr/>
          <a:lstStyle/>
          <a:p>
            <a:fld id="{E527C44A-956C-DE47-8C46-F38CDA2C20D7}" type="slidenum">
              <a:rPr lang="en-US" smtClean="0"/>
              <a:pPr/>
              <a:t>44</a:t>
            </a:fld>
            <a:endParaRPr lang="en-US"/>
          </a:p>
        </p:txBody>
      </p:sp>
    </p:spTree>
    <p:extLst>
      <p:ext uri="{BB962C8B-B14F-4D97-AF65-F5344CB8AC3E}">
        <p14:creationId xmlns:p14="http://schemas.microsoft.com/office/powerpoint/2010/main" val="156100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7F4BC5-4C85-FB4F-B7E0-1CD872B8A572}"/>
              </a:ext>
            </a:extLst>
          </p:cNvPr>
          <p:cNvSpPr>
            <a:spLocks noGrp="1"/>
          </p:cNvSpPr>
          <p:nvPr>
            <p:ph type="title"/>
          </p:nvPr>
        </p:nvSpPr>
        <p:spPr>
          <a:xfrm>
            <a:off x="439615" y="622981"/>
            <a:ext cx="8229600" cy="1143000"/>
          </a:xfrm>
        </p:spPr>
        <p:txBody>
          <a:bodyPr>
            <a:normAutofit fontScale="90000"/>
          </a:bodyPr>
          <a:lstStyle/>
          <a:p>
            <a:r>
              <a:rPr lang="en-US" b="1" dirty="0"/>
              <a:t>I’m eligible to access the NDIS. </a:t>
            </a:r>
            <a:br>
              <a:rPr lang="en-US" b="1" dirty="0"/>
            </a:br>
            <a:r>
              <a:rPr lang="en-US" b="1" dirty="0"/>
              <a:t>What do I do now? </a:t>
            </a:r>
            <a:r>
              <a:rPr lang="en-AU" dirty="0"/>
              <a:t/>
            </a:r>
            <a:br>
              <a:rPr lang="en-AU" dirty="0"/>
            </a:br>
            <a:endParaRPr lang="en-US" dirty="0"/>
          </a:p>
        </p:txBody>
      </p:sp>
      <p:sp>
        <p:nvSpPr>
          <p:cNvPr id="3" name="Content Placeholder 2">
            <a:extLst>
              <a:ext uri="{FF2B5EF4-FFF2-40B4-BE49-F238E27FC236}">
                <a16:creationId xmlns="" xmlns:a16="http://schemas.microsoft.com/office/drawing/2014/main" id="{C8910CDA-654D-434C-B57A-6196EBD3F435}"/>
              </a:ext>
            </a:extLst>
          </p:cNvPr>
          <p:cNvSpPr>
            <a:spLocks noGrp="1"/>
          </p:cNvSpPr>
          <p:nvPr>
            <p:ph idx="1"/>
          </p:nvPr>
        </p:nvSpPr>
        <p:spPr>
          <a:xfrm>
            <a:off x="457200" y="1765981"/>
            <a:ext cx="8229600" cy="4525963"/>
          </a:xfrm>
        </p:spPr>
        <p:txBody>
          <a:bodyPr>
            <a:normAutofit fontScale="92500" lnSpcReduction="10000"/>
          </a:bodyPr>
          <a:lstStyle/>
          <a:p>
            <a:r>
              <a:rPr lang="en-US" sz="2800" dirty="0"/>
              <a:t>You’ll need to start preparing for your planning meeting with the NDIS, this is called </a:t>
            </a:r>
            <a:r>
              <a:rPr lang="en-US" sz="2800" dirty="0">
                <a:solidFill>
                  <a:srgbClr val="00B0F0"/>
                </a:solidFill>
              </a:rPr>
              <a:t>pre-planning. </a:t>
            </a:r>
            <a:r>
              <a:rPr lang="en-US" sz="2800" dirty="0"/>
              <a:t>Preparation is really important in order to understand how it works, how to speak NDIS language and how to ask for what you need, to enable you to get the best outcomes. </a:t>
            </a:r>
          </a:p>
          <a:p>
            <a:pPr marL="0" indent="0">
              <a:buNone/>
            </a:pPr>
            <a:endParaRPr lang="en-US" sz="2800" dirty="0"/>
          </a:p>
          <a:p>
            <a:r>
              <a:rPr lang="en-US" sz="2800" dirty="0"/>
              <a:t>Many </a:t>
            </a:r>
            <a:r>
              <a:rPr lang="en-US" sz="2800" b="1" dirty="0"/>
              <a:t>service providers offer free pre-planning </a:t>
            </a:r>
            <a:r>
              <a:rPr lang="en-US" sz="2800" b="1" dirty="0" smtClean="0"/>
              <a:t>sessions </a:t>
            </a:r>
            <a:r>
              <a:rPr lang="en-US" sz="2800" dirty="0" smtClean="0"/>
              <a:t>as it is in their interests to do so</a:t>
            </a:r>
            <a:r>
              <a:rPr lang="en-US" sz="2800" dirty="0"/>
              <a:t>!</a:t>
            </a:r>
          </a:p>
          <a:p>
            <a:pPr marL="0" indent="0">
              <a:buNone/>
            </a:pPr>
            <a:r>
              <a:rPr lang="en-US" sz="2800" dirty="0"/>
              <a:t> </a:t>
            </a:r>
          </a:p>
          <a:p>
            <a:r>
              <a:rPr lang="en-US" sz="2800" dirty="0"/>
              <a:t>Many booklets are available free online. Google ‘NDIS pre-planning workbook’</a:t>
            </a:r>
          </a:p>
          <a:p>
            <a:endParaRPr lang="en-AU" sz="2800" dirty="0"/>
          </a:p>
          <a:p>
            <a:endParaRPr lang="en-US" dirty="0"/>
          </a:p>
        </p:txBody>
      </p:sp>
      <p:sp>
        <p:nvSpPr>
          <p:cNvPr id="4" name="Slide Number Placeholder 3">
            <a:extLst>
              <a:ext uri="{FF2B5EF4-FFF2-40B4-BE49-F238E27FC236}">
                <a16:creationId xmlns="" xmlns:a16="http://schemas.microsoft.com/office/drawing/2014/main" id="{973A185F-FC23-A44F-B43C-BF808D68E8D6}"/>
              </a:ext>
            </a:extLst>
          </p:cNvPr>
          <p:cNvSpPr>
            <a:spLocks noGrp="1"/>
          </p:cNvSpPr>
          <p:nvPr>
            <p:ph type="sldNum" sz="quarter" idx="12"/>
          </p:nvPr>
        </p:nvSpPr>
        <p:spPr/>
        <p:txBody>
          <a:bodyPr/>
          <a:lstStyle/>
          <a:p>
            <a:fld id="{E527C44A-956C-DE47-8C46-F38CDA2C20D7}" type="slidenum">
              <a:rPr lang="en-US" smtClean="0"/>
              <a:pPr/>
              <a:t>45</a:t>
            </a:fld>
            <a:endParaRPr lang="en-US"/>
          </a:p>
        </p:txBody>
      </p:sp>
    </p:spTree>
    <p:extLst>
      <p:ext uri="{BB962C8B-B14F-4D97-AF65-F5344CB8AC3E}">
        <p14:creationId xmlns:p14="http://schemas.microsoft.com/office/powerpoint/2010/main" val="3340101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E1EE67-506D-7F49-814B-C2D920E7FD60}"/>
              </a:ext>
            </a:extLst>
          </p:cNvPr>
          <p:cNvSpPr>
            <a:spLocks noGrp="1"/>
          </p:cNvSpPr>
          <p:nvPr>
            <p:ph type="title"/>
          </p:nvPr>
        </p:nvSpPr>
        <p:spPr/>
        <p:txBody>
          <a:bodyPr>
            <a:normAutofit/>
          </a:bodyPr>
          <a:lstStyle/>
          <a:p>
            <a:r>
              <a:rPr lang="en-US" sz="4000" b="1" dirty="0"/>
              <a:t>Think about supports you need</a:t>
            </a:r>
          </a:p>
        </p:txBody>
      </p:sp>
      <p:sp>
        <p:nvSpPr>
          <p:cNvPr id="4" name="Slide Number Placeholder 3">
            <a:extLst>
              <a:ext uri="{FF2B5EF4-FFF2-40B4-BE49-F238E27FC236}">
                <a16:creationId xmlns="" xmlns:a16="http://schemas.microsoft.com/office/drawing/2014/main" id="{21B012A6-A731-AB4D-8BCD-D24542478630}"/>
              </a:ext>
            </a:extLst>
          </p:cNvPr>
          <p:cNvSpPr>
            <a:spLocks noGrp="1"/>
          </p:cNvSpPr>
          <p:nvPr>
            <p:ph type="sldNum" sz="quarter" idx="12"/>
          </p:nvPr>
        </p:nvSpPr>
        <p:spPr/>
        <p:txBody>
          <a:bodyPr/>
          <a:lstStyle/>
          <a:p>
            <a:fld id="{E527C44A-956C-DE47-8C46-F38CDA2C20D7}" type="slidenum">
              <a:rPr lang="en-US" smtClean="0"/>
              <a:pPr/>
              <a:t>46</a:t>
            </a:fld>
            <a:endParaRPr lang="en-US"/>
          </a:p>
        </p:txBody>
      </p:sp>
      <p:sp>
        <p:nvSpPr>
          <p:cNvPr id="6" name="Rectangle 5">
            <a:extLst>
              <a:ext uri="{FF2B5EF4-FFF2-40B4-BE49-F238E27FC236}">
                <a16:creationId xmlns="" xmlns:a16="http://schemas.microsoft.com/office/drawing/2014/main" id="{E17D9A1D-F350-B04D-A92B-838EF5B9311C}"/>
              </a:ext>
            </a:extLst>
          </p:cNvPr>
          <p:cNvSpPr/>
          <p:nvPr/>
        </p:nvSpPr>
        <p:spPr>
          <a:xfrm>
            <a:off x="457200" y="1451377"/>
            <a:ext cx="8084460" cy="4493538"/>
          </a:xfrm>
          <a:prstGeom prst="rect">
            <a:avLst/>
          </a:prstGeom>
        </p:spPr>
        <p:txBody>
          <a:bodyPr wrap="square">
            <a:spAutoFit/>
          </a:bodyPr>
          <a:lstStyle/>
          <a:p>
            <a:pPr marL="285750" indent="-285750">
              <a:buFont typeface="Arial" panose="020B0604020202020204" pitchFamily="34" charset="0"/>
              <a:buChar char="•"/>
            </a:pPr>
            <a:r>
              <a:rPr lang="en-US" sz="2600" dirty="0"/>
              <a:t>These must be directly related to your functional incapacity (disability), not health-related.  Examples are on the next slide. </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We recommend </a:t>
            </a:r>
            <a:r>
              <a:rPr lang="en-AU" sz="2600" b="1" dirty="0"/>
              <a:t>occupational therapy assessments</a:t>
            </a:r>
            <a:r>
              <a:rPr lang="en-AU" sz="2600" dirty="0"/>
              <a:t>, WHODAS and AMPS tests to measure functional impairment. </a:t>
            </a:r>
          </a:p>
          <a:p>
            <a:pPr marL="285750" indent="-285750">
              <a:buFont typeface="Arial" panose="020B0604020202020204" pitchFamily="34" charset="0"/>
              <a:buChar char="•"/>
            </a:pPr>
            <a:endParaRPr lang="en-AU" sz="2600" dirty="0"/>
          </a:p>
          <a:p>
            <a:pPr marL="285750" indent="-285750">
              <a:buFont typeface="Arial" panose="020B0604020202020204" pitchFamily="34" charset="0"/>
              <a:buChar char="•"/>
            </a:pPr>
            <a:r>
              <a:rPr lang="en-AU" sz="2600" dirty="0"/>
              <a:t>There are out of pocket costs attached to these but, if you are able to afford it, it is extremely useful to submit with your supporting evidence. </a:t>
            </a:r>
            <a:endParaRPr lang="en-US" sz="2600" dirty="0"/>
          </a:p>
        </p:txBody>
      </p:sp>
    </p:spTree>
    <p:extLst>
      <p:ext uri="{BB962C8B-B14F-4D97-AF65-F5344CB8AC3E}">
        <p14:creationId xmlns:p14="http://schemas.microsoft.com/office/powerpoint/2010/main" val="1835118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E1EE67-506D-7F49-814B-C2D920E7FD60}"/>
              </a:ext>
            </a:extLst>
          </p:cNvPr>
          <p:cNvSpPr>
            <a:spLocks noGrp="1"/>
          </p:cNvSpPr>
          <p:nvPr>
            <p:ph type="title"/>
          </p:nvPr>
        </p:nvSpPr>
        <p:spPr/>
        <p:txBody>
          <a:bodyPr>
            <a:normAutofit/>
          </a:bodyPr>
          <a:lstStyle/>
          <a:p>
            <a:r>
              <a:rPr lang="en-US" sz="4000" b="1" dirty="0"/>
              <a:t>Think about supports you need</a:t>
            </a:r>
          </a:p>
        </p:txBody>
      </p:sp>
      <p:graphicFrame>
        <p:nvGraphicFramePr>
          <p:cNvPr id="5" name="Content Placeholder 4">
            <a:extLst>
              <a:ext uri="{FF2B5EF4-FFF2-40B4-BE49-F238E27FC236}">
                <a16:creationId xmlns="" xmlns:a16="http://schemas.microsoft.com/office/drawing/2014/main" id="{1A74F19A-7A76-7948-9387-33304E5634C8}"/>
              </a:ext>
            </a:extLst>
          </p:cNvPr>
          <p:cNvGraphicFramePr>
            <a:graphicFrameLocks noGrp="1"/>
          </p:cNvGraphicFramePr>
          <p:nvPr>
            <p:ph idx="1"/>
            <p:extLst>
              <p:ext uri="{D42A27DB-BD31-4B8C-83A1-F6EECF244321}">
                <p14:modId xmlns:p14="http://schemas.microsoft.com/office/powerpoint/2010/main" val="3726513508"/>
              </p:ext>
            </p:extLst>
          </p:nvPr>
        </p:nvGraphicFramePr>
        <p:xfrm>
          <a:off x="481201" y="1428809"/>
          <a:ext cx="8229600" cy="4646037"/>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3078050692"/>
                    </a:ext>
                  </a:extLst>
                </a:gridCol>
                <a:gridCol w="4114800">
                  <a:extLst>
                    <a:ext uri="{9D8B030D-6E8A-4147-A177-3AD203B41FA5}">
                      <a16:colId xmlns="" xmlns:a16="http://schemas.microsoft.com/office/drawing/2014/main" val="4019789339"/>
                    </a:ext>
                  </a:extLst>
                </a:gridCol>
              </a:tblGrid>
              <a:tr h="920626">
                <a:tc>
                  <a:txBody>
                    <a:bodyPr/>
                    <a:lstStyle/>
                    <a:p>
                      <a:r>
                        <a:rPr lang="en-AU" sz="1400" b="1" dirty="0">
                          <a:solidFill>
                            <a:schemeClr val="tx1"/>
                          </a:solidFill>
                        </a:rPr>
                        <a:t>Personal Care </a:t>
                      </a:r>
                      <a:r>
                        <a:rPr lang="en-AU" sz="1400" b="0" dirty="0">
                          <a:solidFill>
                            <a:schemeClr val="tx1"/>
                          </a:solidFill>
                        </a:rPr>
                        <a:t>- assistance with personal hygiene, washing, showering, bathing, dressing, feeding and toileting.</a:t>
                      </a:r>
                    </a:p>
                    <a:p>
                      <a:endParaRPr lang="en-US" sz="1400" b="0" dirty="0">
                        <a:solidFill>
                          <a:schemeClr val="tx1"/>
                        </a:solidFill>
                      </a:endParaRPr>
                    </a:p>
                  </a:txBody>
                  <a:tcPr>
                    <a:solidFill>
                      <a:schemeClr val="accent1">
                        <a:lumMod val="40000"/>
                        <a:lumOff val="60000"/>
                      </a:schemeClr>
                    </a:solidFill>
                  </a:tcPr>
                </a:tc>
                <a:tc>
                  <a:txBody>
                    <a:bodyPr/>
                    <a:lstStyle/>
                    <a:p>
                      <a:r>
                        <a:rPr lang="en-AU" sz="1400" b="1" dirty="0">
                          <a:solidFill>
                            <a:schemeClr val="tx1"/>
                          </a:solidFill>
                        </a:rPr>
                        <a:t>Allied Health </a:t>
                      </a:r>
                      <a:r>
                        <a:rPr lang="en-AU" sz="1400" b="0" dirty="0">
                          <a:solidFill>
                            <a:schemeClr val="tx1"/>
                          </a:solidFill>
                        </a:rPr>
                        <a:t>- Occupational</a:t>
                      </a:r>
                    </a:p>
                    <a:p>
                      <a:r>
                        <a:rPr lang="en-AU" sz="1400" b="0" dirty="0">
                          <a:solidFill>
                            <a:schemeClr val="tx1"/>
                          </a:solidFill>
                        </a:rPr>
                        <a:t>Therapists, Physiotherapists and Psychologists </a:t>
                      </a:r>
                      <a:endParaRPr lang="en-US" sz="1400" b="0" dirty="0">
                        <a:solidFill>
                          <a:schemeClr val="tx1"/>
                        </a:solidFill>
                      </a:endParaRPr>
                    </a:p>
                  </a:txBody>
                  <a:tcPr>
                    <a:solidFill>
                      <a:schemeClr val="accent1">
                        <a:lumMod val="40000"/>
                        <a:lumOff val="60000"/>
                      </a:schemeClr>
                    </a:solidFill>
                  </a:tcPr>
                </a:tc>
                <a:extLst>
                  <a:ext uri="{0D108BD9-81ED-4DB2-BD59-A6C34878D82A}">
                    <a16:rowId xmlns="" xmlns:a16="http://schemas.microsoft.com/office/drawing/2014/main" val="3557017295"/>
                  </a:ext>
                </a:extLst>
              </a:tr>
              <a:tr h="712743">
                <a:tc>
                  <a:txBody>
                    <a:bodyPr/>
                    <a:lstStyle/>
                    <a:p>
                      <a:r>
                        <a:rPr lang="en-AU" sz="1400" b="1" dirty="0"/>
                        <a:t>Assistance with Shopping and Food preparation – </a:t>
                      </a:r>
                      <a:r>
                        <a:rPr lang="en-AU" sz="1400" dirty="0"/>
                        <a:t>support to shop and get there and back, someone to shop for you, assistance with preparation. </a:t>
                      </a:r>
                      <a:endParaRPr lang="en-US" sz="1400" dirty="0"/>
                    </a:p>
                  </a:txBody>
                  <a:tcPr>
                    <a:solidFill>
                      <a:schemeClr val="accent1">
                        <a:lumMod val="40000"/>
                        <a:lumOff val="60000"/>
                      </a:schemeClr>
                    </a:solidFill>
                  </a:tcPr>
                </a:tc>
                <a:tc>
                  <a:txBody>
                    <a:bodyPr/>
                    <a:lstStyle/>
                    <a:p>
                      <a:r>
                        <a:rPr lang="en-AU" sz="1400" b="1" dirty="0"/>
                        <a:t>Transport </a:t>
                      </a:r>
                      <a:r>
                        <a:rPr lang="en-AU" sz="1400" dirty="0"/>
                        <a:t>– complex transfers by ambulance for medical appts for bedbound sufferers, assistance with transport such as taxis or carer provided transport. </a:t>
                      </a:r>
                    </a:p>
                  </a:txBody>
                  <a:tcPr>
                    <a:solidFill>
                      <a:schemeClr val="accent1">
                        <a:lumMod val="40000"/>
                        <a:lumOff val="60000"/>
                      </a:schemeClr>
                    </a:solidFill>
                  </a:tcPr>
                </a:tc>
                <a:extLst>
                  <a:ext uri="{0D108BD9-81ED-4DB2-BD59-A6C34878D82A}">
                    <a16:rowId xmlns="" xmlns:a16="http://schemas.microsoft.com/office/drawing/2014/main" val="3944829700"/>
                  </a:ext>
                </a:extLst>
              </a:tr>
              <a:tr h="1112108">
                <a:tc>
                  <a:txBody>
                    <a:bodyPr/>
                    <a:lstStyle/>
                    <a:p>
                      <a:r>
                        <a:rPr lang="en-AU" sz="1400" b="1" dirty="0"/>
                        <a:t>Home Care </a:t>
                      </a:r>
                      <a:r>
                        <a:rPr lang="en-AU" sz="1400" dirty="0"/>
                        <a:t>- assistance with house cleaning or gardening so as to avoid PEM and conserve energy to participate in other things. </a:t>
                      </a:r>
                      <a:endParaRPr lang="en-US" sz="1400" dirty="0"/>
                    </a:p>
                  </a:txBody>
                  <a:tcPr>
                    <a:solidFill>
                      <a:schemeClr val="accent1">
                        <a:lumMod val="40000"/>
                        <a:lumOff val="60000"/>
                      </a:schemeClr>
                    </a:solidFill>
                  </a:tcPr>
                </a:tc>
                <a:tc>
                  <a:txBody>
                    <a:bodyPr/>
                    <a:lstStyle/>
                    <a:p>
                      <a:r>
                        <a:rPr lang="en-AU" sz="1400" b="1" dirty="0"/>
                        <a:t>Community participation </a:t>
                      </a:r>
                      <a:r>
                        <a:rPr lang="en-AU" sz="1400" dirty="0"/>
                        <a:t>-  assistance with community participation may be required to enable </a:t>
                      </a:r>
                      <a:r>
                        <a:rPr lang="en-AU" sz="1400" b="0" dirty="0"/>
                        <a:t>social interaction, have hobbies and interests, and </a:t>
                      </a:r>
                      <a:r>
                        <a:rPr lang="en-AU" sz="1400" dirty="0"/>
                        <a:t>improve wellbeing outcomes. Volunteering. </a:t>
                      </a:r>
                    </a:p>
                    <a:p>
                      <a:endParaRPr lang="en-US" sz="1400" dirty="0"/>
                    </a:p>
                  </a:txBody>
                  <a:tcPr>
                    <a:solidFill>
                      <a:schemeClr val="accent1">
                        <a:lumMod val="40000"/>
                        <a:lumOff val="60000"/>
                      </a:schemeClr>
                    </a:solidFill>
                  </a:tcPr>
                </a:tc>
                <a:extLst>
                  <a:ext uri="{0D108BD9-81ED-4DB2-BD59-A6C34878D82A}">
                    <a16:rowId xmlns="" xmlns:a16="http://schemas.microsoft.com/office/drawing/2014/main" val="2005276997"/>
                  </a:ext>
                </a:extLst>
              </a:tr>
              <a:tr h="1128509">
                <a:tc>
                  <a:txBody>
                    <a:bodyPr/>
                    <a:lstStyle/>
                    <a:p>
                      <a:r>
                        <a:rPr lang="en-AU" sz="1400" b="1" dirty="0"/>
                        <a:t>Mobility and Assistance equipment/home modifications </a:t>
                      </a:r>
                      <a:r>
                        <a:rPr lang="en-AU" sz="1400" dirty="0"/>
                        <a:t>– hospital beds, hoists, lift chairs, wheelchairs, scooters, feeding tables, incontinence products etc.  Home mods for wheelchair access or bathrooms for assisted access.</a:t>
                      </a:r>
                    </a:p>
                  </a:txBody>
                  <a:tcPr>
                    <a:solidFill>
                      <a:schemeClr val="accent1">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Employment</a:t>
                      </a:r>
                      <a:r>
                        <a:rPr lang="en-US" sz="1400" dirty="0"/>
                        <a:t> – personal care at work, equipment for work, </a:t>
                      </a:r>
                      <a:r>
                        <a:rPr lang="en-AU" sz="1400" b="0" i="0" kern="1200" dirty="0">
                          <a:solidFill>
                            <a:schemeClr val="dk1"/>
                          </a:solidFill>
                          <a:effectLst/>
                          <a:latin typeface="+mn-lt"/>
                          <a:ea typeface="+mn-ea"/>
                          <a:cs typeface="+mn-cs"/>
                        </a:rPr>
                        <a:t>transition-to-work support (such as training, relating to travelling to and from work, relationships with colleagues, communication and foundation employment skills)</a:t>
                      </a:r>
                    </a:p>
                  </a:txBody>
                  <a:tcPr>
                    <a:solidFill>
                      <a:schemeClr val="accent1">
                        <a:lumMod val="40000"/>
                        <a:lumOff val="60000"/>
                      </a:schemeClr>
                    </a:solidFill>
                  </a:tcPr>
                </a:tc>
                <a:extLst>
                  <a:ext uri="{0D108BD9-81ED-4DB2-BD59-A6C34878D82A}">
                    <a16:rowId xmlns="" xmlns:a16="http://schemas.microsoft.com/office/drawing/2014/main" val="3307417962"/>
                  </a:ext>
                </a:extLst>
              </a:tr>
              <a:tr h="653158">
                <a:tc>
                  <a:txBody>
                    <a:bodyPr/>
                    <a:lstStyle/>
                    <a:p>
                      <a:r>
                        <a:rPr lang="en-AU" sz="1400" b="1" dirty="0"/>
                        <a:t>Communication</a:t>
                      </a:r>
                      <a:r>
                        <a:rPr lang="en-AU" sz="1400" dirty="0"/>
                        <a:t> – speech or writing aids where cognitive impairments affect ability to communicate. </a:t>
                      </a:r>
                    </a:p>
                  </a:txBody>
                  <a:tcPr>
                    <a:solidFill>
                      <a:schemeClr val="accent1">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b="1" i="0" kern="1200" dirty="0">
                          <a:solidFill>
                            <a:schemeClr val="dk1"/>
                          </a:solidFill>
                          <a:effectLst/>
                          <a:latin typeface="+mn-lt"/>
                          <a:ea typeface="+mn-ea"/>
                          <a:cs typeface="+mn-cs"/>
                        </a:rPr>
                        <a:t>Social interaction – </a:t>
                      </a:r>
                      <a:r>
                        <a:rPr lang="en-AU" sz="1400" b="0" i="0" kern="1200" dirty="0">
                          <a:solidFill>
                            <a:schemeClr val="dk1"/>
                          </a:solidFill>
                          <a:effectLst/>
                          <a:latin typeface="+mn-lt"/>
                          <a:ea typeface="+mn-ea"/>
                          <a:cs typeface="+mn-cs"/>
                        </a:rPr>
                        <a:t>support to maintain family and community connections, manage emotions. </a:t>
                      </a:r>
                    </a:p>
                  </a:txBody>
                  <a:tcPr>
                    <a:solidFill>
                      <a:schemeClr val="accent1">
                        <a:lumMod val="40000"/>
                        <a:lumOff val="60000"/>
                      </a:schemeClr>
                    </a:solidFill>
                  </a:tcPr>
                </a:tc>
                <a:extLst>
                  <a:ext uri="{0D108BD9-81ED-4DB2-BD59-A6C34878D82A}">
                    <a16:rowId xmlns="" xmlns:a16="http://schemas.microsoft.com/office/drawing/2014/main" val="1049739301"/>
                  </a:ext>
                </a:extLst>
              </a:tr>
            </a:tbl>
          </a:graphicData>
        </a:graphic>
      </p:graphicFrame>
      <p:sp>
        <p:nvSpPr>
          <p:cNvPr id="4" name="Slide Number Placeholder 3">
            <a:extLst>
              <a:ext uri="{FF2B5EF4-FFF2-40B4-BE49-F238E27FC236}">
                <a16:creationId xmlns="" xmlns:a16="http://schemas.microsoft.com/office/drawing/2014/main" id="{21B012A6-A731-AB4D-8BCD-D24542478630}"/>
              </a:ext>
            </a:extLst>
          </p:cNvPr>
          <p:cNvSpPr>
            <a:spLocks noGrp="1"/>
          </p:cNvSpPr>
          <p:nvPr>
            <p:ph type="sldNum" sz="quarter" idx="12"/>
          </p:nvPr>
        </p:nvSpPr>
        <p:spPr/>
        <p:txBody>
          <a:bodyPr/>
          <a:lstStyle/>
          <a:p>
            <a:fld id="{E527C44A-956C-DE47-8C46-F38CDA2C20D7}" type="slidenum">
              <a:rPr lang="en-US" smtClean="0"/>
              <a:pPr/>
              <a:t>47</a:t>
            </a:fld>
            <a:endParaRPr lang="en-US"/>
          </a:p>
        </p:txBody>
      </p:sp>
    </p:spTree>
    <p:extLst>
      <p:ext uri="{BB962C8B-B14F-4D97-AF65-F5344CB8AC3E}">
        <p14:creationId xmlns:p14="http://schemas.microsoft.com/office/powerpoint/2010/main" val="1003979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C9C743-428D-1044-B1D4-496B4118728C}"/>
              </a:ext>
            </a:extLst>
          </p:cNvPr>
          <p:cNvSpPr>
            <a:spLocks noGrp="1"/>
          </p:cNvSpPr>
          <p:nvPr>
            <p:ph type="title"/>
          </p:nvPr>
        </p:nvSpPr>
        <p:spPr/>
        <p:txBody>
          <a:bodyPr>
            <a:normAutofit fontScale="90000"/>
          </a:bodyPr>
          <a:lstStyle/>
          <a:p>
            <a:r>
              <a:rPr lang="en-US" b="1" dirty="0"/>
              <a:t>Are the supports you’d like</a:t>
            </a:r>
            <a:br>
              <a:rPr lang="en-US" b="1" dirty="0"/>
            </a:br>
            <a:r>
              <a:rPr lang="en-US" b="1" dirty="0"/>
              <a:t> ‘reasonable and necessary’?</a:t>
            </a:r>
          </a:p>
        </p:txBody>
      </p:sp>
      <p:sp>
        <p:nvSpPr>
          <p:cNvPr id="3" name="Content Placeholder 2">
            <a:extLst>
              <a:ext uri="{FF2B5EF4-FFF2-40B4-BE49-F238E27FC236}">
                <a16:creationId xmlns="" xmlns:a16="http://schemas.microsoft.com/office/drawing/2014/main" id="{6E21C817-BD3D-9D49-900C-5C6CB600BF57}"/>
              </a:ext>
            </a:extLst>
          </p:cNvPr>
          <p:cNvSpPr>
            <a:spLocks noGrp="1"/>
          </p:cNvSpPr>
          <p:nvPr>
            <p:ph idx="1"/>
          </p:nvPr>
        </p:nvSpPr>
        <p:spPr/>
        <p:txBody>
          <a:bodyPr>
            <a:noAutofit/>
          </a:bodyPr>
          <a:lstStyle/>
          <a:p>
            <a:pPr marL="0" indent="0">
              <a:buNone/>
            </a:pPr>
            <a:r>
              <a:rPr lang="en-AU" sz="2000" dirty="0"/>
              <a:t>Supports </a:t>
            </a:r>
            <a:r>
              <a:rPr lang="en-AU" sz="2000" i="1" dirty="0">
                <a:solidFill>
                  <a:srgbClr val="00B0F0"/>
                </a:solidFill>
              </a:rPr>
              <a:t>must meet all </a:t>
            </a:r>
            <a:r>
              <a:rPr lang="en-AU" sz="2000" dirty="0"/>
              <a:t>of the following </a:t>
            </a:r>
            <a:r>
              <a:rPr lang="en-AU" sz="2000" b="1" dirty="0"/>
              <a:t>reasonable and necessary </a:t>
            </a:r>
            <a:r>
              <a:rPr lang="en-AU" sz="2000" dirty="0"/>
              <a:t>criteria to be funded</a:t>
            </a:r>
            <a:r>
              <a:rPr lang="en-AU" sz="2000" b="1" i="1" dirty="0"/>
              <a:t>:</a:t>
            </a:r>
          </a:p>
          <a:p>
            <a:pPr marL="0" indent="0">
              <a:buNone/>
            </a:pPr>
            <a:endParaRPr lang="en-AU" sz="2000" dirty="0"/>
          </a:p>
          <a:p>
            <a:pPr lvl="0"/>
            <a:r>
              <a:rPr lang="en-AU" sz="2000" dirty="0"/>
              <a:t>Will it assist you to pursue your goals, objectives and aspirations as stated in your plan?</a:t>
            </a:r>
          </a:p>
          <a:p>
            <a:pPr lvl="0"/>
            <a:r>
              <a:rPr lang="en-AU" sz="2000" dirty="0"/>
              <a:t>Will it facilitate your social and economic participation?</a:t>
            </a:r>
          </a:p>
          <a:p>
            <a:pPr lvl="0"/>
            <a:r>
              <a:rPr lang="en-AU" sz="2000" dirty="0"/>
              <a:t>Is it value for money?</a:t>
            </a:r>
          </a:p>
          <a:p>
            <a:pPr lvl="0"/>
            <a:r>
              <a:rPr lang="en-AU" sz="2000" dirty="0"/>
              <a:t>Will it be effective and beneficial for you, and in line with current good practice?</a:t>
            </a:r>
          </a:p>
          <a:p>
            <a:pPr lvl="0"/>
            <a:r>
              <a:rPr lang="en-AU" sz="2000" dirty="0"/>
              <a:t>Does it take account of what is reasonable to expect families, carers, informal networks and the community to provide?</a:t>
            </a:r>
          </a:p>
          <a:p>
            <a:pPr lvl="0"/>
            <a:r>
              <a:rPr lang="en-AU" sz="2000" dirty="0"/>
              <a:t>Is it most appropriately funded through the NDIS (rather than other systems like Health or Education)?  </a:t>
            </a:r>
          </a:p>
          <a:p>
            <a:pPr marL="0" indent="0">
              <a:buNone/>
            </a:pPr>
            <a:endParaRPr lang="en-AU" sz="2000" dirty="0"/>
          </a:p>
          <a:p>
            <a:endParaRPr lang="en-US" dirty="0"/>
          </a:p>
        </p:txBody>
      </p:sp>
      <p:sp>
        <p:nvSpPr>
          <p:cNvPr id="4" name="Slide Number Placeholder 3">
            <a:extLst>
              <a:ext uri="{FF2B5EF4-FFF2-40B4-BE49-F238E27FC236}">
                <a16:creationId xmlns="" xmlns:a16="http://schemas.microsoft.com/office/drawing/2014/main" id="{6F1E39F3-4BCD-3440-9068-3652A9CBE7F4}"/>
              </a:ext>
            </a:extLst>
          </p:cNvPr>
          <p:cNvSpPr>
            <a:spLocks noGrp="1"/>
          </p:cNvSpPr>
          <p:nvPr>
            <p:ph type="sldNum" sz="quarter" idx="12"/>
          </p:nvPr>
        </p:nvSpPr>
        <p:spPr/>
        <p:txBody>
          <a:bodyPr/>
          <a:lstStyle/>
          <a:p>
            <a:fld id="{E527C44A-956C-DE47-8C46-F38CDA2C20D7}" type="slidenum">
              <a:rPr lang="en-US" smtClean="0"/>
              <a:pPr/>
              <a:t>48</a:t>
            </a:fld>
            <a:endParaRPr lang="en-US"/>
          </a:p>
        </p:txBody>
      </p:sp>
    </p:spTree>
    <p:extLst>
      <p:ext uri="{BB962C8B-B14F-4D97-AF65-F5344CB8AC3E}">
        <p14:creationId xmlns:p14="http://schemas.microsoft.com/office/powerpoint/2010/main" val="2639648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C9C743-428D-1044-B1D4-496B4118728C}"/>
              </a:ext>
            </a:extLst>
          </p:cNvPr>
          <p:cNvSpPr>
            <a:spLocks noGrp="1"/>
          </p:cNvSpPr>
          <p:nvPr>
            <p:ph type="title"/>
          </p:nvPr>
        </p:nvSpPr>
        <p:spPr/>
        <p:txBody>
          <a:bodyPr>
            <a:normAutofit/>
          </a:bodyPr>
          <a:lstStyle/>
          <a:p>
            <a:r>
              <a:rPr lang="en-US" b="1" dirty="0"/>
              <a:t>What supports won’t be funded </a:t>
            </a:r>
          </a:p>
        </p:txBody>
      </p:sp>
      <p:sp>
        <p:nvSpPr>
          <p:cNvPr id="3" name="Content Placeholder 2">
            <a:extLst>
              <a:ext uri="{FF2B5EF4-FFF2-40B4-BE49-F238E27FC236}">
                <a16:creationId xmlns="" xmlns:a16="http://schemas.microsoft.com/office/drawing/2014/main" id="{6E21C817-BD3D-9D49-900C-5C6CB600BF57}"/>
              </a:ext>
            </a:extLst>
          </p:cNvPr>
          <p:cNvSpPr>
            <a:spLocks noGrp="1"/>
          </p:cNvSpPr>
          <p:nvPr>
            <p:ph idx="1"/>
          </p:nvPr>
        </p:nvSpPr>
        <p:spPr>
          <a:xfrm>
            <a:off x="457200" y="1613848"/>
            <a:ext cx="8229600" cy="4525963"/>
          </a:xfrm>
        </p:spPr>
        <p:txBody>
          <a:bodyPr>
            <a:noAutofit/>
          </a:bodyPr>
          <a:lstStyle/>
          <a:p>
            <a:pPr marL="0" indent="0">
              <a:buNone/>
            </a:pPr>
            <a:endParaRPr lang="en-AU" sz="2000" dirty="0"/>
          </a:p>
          <a:p>
            <a:endParaRPr lang="en-US" dirty="0"/>
          </a:p>
        </p:txBody>
      </p:sp>
      <p:sp>
        <p:nvSpPr>
          <p:cNvPr id="4" name="Slide Number Placeholder 3">
            <a:extLst>
              <a:ext uri="{FF2B5EF4-FFF2-40B4-BE49-F238E27FC236}">
                <a16:creationId xmlns="" xmlns:a16="http://schemas.microsoft.com/office/drawing/2014/main" id="{6F1E39F3-4BCD-3440-9068-3652A9CBE7F4}"/>
              </a:ext>
            </a:extLst>
          </p:cNvPr>
          <p:cNvSpPr>
            <a:spLocks noGrp="1"/>
          </p:cNvSpPr>
          <p:nvPr>
            <p:ph type="sldNum" sz="quarter" idx="12"/>
          </p:nvPr>
        </p:nvSpPr>
        <p:spPr/>
        <p:txBody>
          <a:bodyPr/>
          <a:lstStyle/>
          <a:p>
            <a:fld id="{E527C44A-956C-DE47-8C46-F38CDA2C20D7}" type="slidenum">
              <a:rPr lang="en-US" smtClean="0"/>
              <a:pPr/>
              <a:t>49</a:t>
            </a:fld>
            <a:endParaRPr lang="en-US"/>
          </a:p>
        </p:txBody>
      </p:sp>
      <p:sp>
        <p:nvSpPr>
          <p:cNvPr id="8" name="Content Placeholder 2">
            <a:extLst>
              <a:ext uri="{FF2B5EF4-FFF2-40B4-BE49-F238E27FC236}">
                <a16:creationId xmlns="" xmlns:a16="http://schemas.microsoft.com/office/drawing/2014/main" id="{E97577F1-54BE-7D4D-8D98-428C74687022}"/>
              </a:ext>
            </a:extLst>
          </p:cNvPr>
          <p:cNvSpPr txBox="1">
            <a:spLocks/>
          </p:cNvSpPr>
          <p:nvPr/>
        </p:nvSpPr>
        <p:spPr>
          <a:xfrm>
            <a:off x="457200" y="1427051"/>
            <a:ext cx="8558463" cy="4525963"/>
          </a:xfrm>
          <a:prstGeom prst="rect">
            <a:avLst/>
          </a:prstGeom>
        </p:spPr>
        <p:txBody>
          <a:bodyPr vert="horz" lIns="91440" tIns="45720" rIns="91440" bIns="45720" rtlCol="0" anchor="t">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Clr>
                <a:srgbClr val="000000"/>
              </a:buClr>
              <a:buNone/>
              <a:defRPr/>
            </a:pPr>
            <a:r>
              <a:rPr lang="en-AU" sz="6200" b="1" kern="0" dirty="0">
                <a:solidFill>
                  <a:schemeClr val="dk1"/>
                </a:solidFill>
                <a:ea typeface="Helvetica Neue Light"/>
                <a:cs typeface="Helvetica Neue Light"/>
                <a:sym typeface="Helvetica Neue Light"/>
              </a:rPr>
              <a:t>NDIS will not fund:</a:t>
            </a:r>
          </a:p>
          <a:p>
            <a:pPr>
              <a:spcBef>
                <a:spcPts val="0"/>
              </a:spcBef>
              <a:buClr>
                <a:srgbClr val="000000"/>
              </a:buClr>
              <a:buNone/>
              <a:defRPr/>
            </a:pPr>
            <a:endParaRPr lang="en-AU" sz="6200" kern="0" dirty="0">
              <a:ea typeface="Arial"/>
              <a:cs typeface="Arial"/>
              <a:sym typeface="Arial"/>
            </a:endParaRPr>
          </a:p>
          <a:p>
            <a:pPr>
              <a:spcBef>
                <a:spcPts val="0"/>
              </a:spcBef>
              <a:buClr>
                <a:schemeClr val="dk1"/>
              </a:buClr>
              <a:buSzPts val="2000"/>
              <a:defRPr/>
            </a:pPr>
            <a:r>
              <a:rPr lang="en-US" sz="6200" dirty="0"/>
              <a:t>Anything that doesn’t meet all the reasonable and necessary criteria</a:t>
            </a:r>
            <a:endParaRPr lang="en-AU" sz="6200" kern="0" dirty="0">
              <a:solidFill>
                <a:schemeClr val="dk1"/>
              </a:solidFill>
              <a:ea typeface="Helvetica Neue Light"/>
              <a:cs typeface="Helvetica Neue Light"/>
            </a:endParaRPr>
          </a:p>
          <a:p>
            <a:pPr marL="0" indent="0">
              <a:spcBef>
                <a:spcPts val="0"/>
              </a:spcBef>
              <a:buClr>
                <a:srgbClr val="000000"/>
              </a:buClr>
              <a:buSzPts val="2000"/>
              <a:buNone/>
              <a:defRPr/>
            </a:pPr>
            <a:endParaRPr lang="en-US" sz="6200" dirty="0">
              <a:solidFill>
                <a:schemeClr val="dk1"/>
              </a:solidFill>
              <a:ea typeface="Helvetica Neue Light"/>
              <a:cs typeface="Calibri"/>
            </a:endParaRPr>
          </a:p>
          <a:p>
            <a:pPr>
              <a:spcBef>
                <a:spcPts val="0"/>
              </a:spcBef>
              <a:buClr>
                <a:schemeClr val="dk1"/>
              </a:buClr>
              <a:buSzPts val="2000"/>
              <a:defRPr/>
            </a:pPr>
            <a:r>
              <a:rPr lang="en-AU" sz="6200" kern="0" dirty="0">
                <a:solidFill>
                  <a:schemeClr val="dk1"/>
                </a:solidFill>
                <a:ea typeface="Helvetica Neue Light"/>
                <a:cs typeface="Helvetica Neue Light"/>
                <a:sym typeface="Helvetica Neue Light"/>
              </a:rPr>
              <a:t>Supports not related to the participant’s disability</a:t>
            </a:r>
            <a:endParaRPr lang="en-AU" sz="6200" kern="0" dirty="0">
              <a:solidFill>
                <a:schemeClr val="dk1"/>
              </a:solidFill>
              <a:ea typeface="Arial"/>
              <a:cs typeface="Arial"/>
            </a:endParaRPr>
          </a:p>
          <a:p>
            <a:pPr marL="0" indent="0">
              <a:spcBef>
                <a:spcPts val="0"/>
              </a:spcBef>
              <a:buClr>
                <a:srgbClr val="000000"/>
              </a:buClr>
              <a:buSzPts val="2000"/>
              <a:buNone/>
              <a:defRPr/>
            </a:pPr>
            <a:endParaRPr lang="en-AU" sz="6200" kern="0" dirty="0">
              <a:solidFill>
                <a:schemeClr val="dk1"/>
              </a:solidFill>
              <a:ea typeface="Helvetica Neue Light"/>
              <a:cs typeface="Helvetica Neue Light"/>
            </a:endParaRPr>
          </a:p>
          <a:p>
            <a:pPr>
              <a:spcBef>
                <a:spcPts val="0"/>
              </a:spcBef>
              <a:buClr>
                <a:schemeClr val="dk1"/>
              </a:buClr>
              <a:buSzPts val="2000"/>
              <a:defRPr/>
            </a:pPr>
            <a:r>
              <a:rPr lang="en-AU" sz="6200" kern="0" dirty="0">
                <a:solidFill>
                  <a:schemeClr val="dk1"/>
                </a:solidFill>
                <a:ea typeface="Helvetica Neue Light"/>
                <a:cs typeface="Helvetica Neue Light"/>
                <a:sym typeface="Helvetica Neue Light"/>
              </a:rPr>
              <a:t>Supports related to day to day living costs that everyone else has to pay</a:t>
            </a:r>
            <a:endParaRPr lang="en-AU" sz="6200" kern="0" dirty="0">
              <a:solidFill>
                <a:schemeClr val="dk1"/>
              </a:solidFill>
              <a:ea typeface="Arial"/>
              <a:cs typeface="Arial"/>
            </a:endParaRPr>
          </a:p>
          <a:p>
            <a:pPr marL="0" indent="0">
              <a:spcBef>
                <a:spcPts val="0"/>
              </a:spcBef>
              <a:buClr>
                <a:srgbClr val="000000"/>
              </a:buClr>
              <a:buSzPts val="2000"/>
              <a:buNone/>
              <a:defRPr/>
            </a:pPr>
            <a:endParaRPr lang="en-AU" sz="6200" kern="0" dirty="0">
              <a:solidFill>
                <a:schemeClr val="dk1"/>
              </a:solidFill>
              <a:ea typeface="Helvetica Neue Light"/>
              <a:cs typeface="Helvetica Neue Light"/>
            </a:endParaRPr>
          </a:p>
          <a:p>
            <a:pPr>
              <a:spcBef>
                <a:spcPts val="0"/>
              </a:spcBef>
              <a:buClr>
                <a:schemeClr val="dk1"/>
              </a:buClr>
              <a:buSzPts val="2000"/>
              <a:defRPr/>
            </a:pPr>
            <a:r>
              <a:rPr lang="en-AU" sz="6200" kern="0" dirty="0">
                <a:solidFill>
                  <a:schemeClr val="dk1"/>
                </a:solidFill>
                <a:ea typeface="Helvetica Neue Light"/>
                <a:cs typeface="Helvetica Neue Light"/>
                <a:sym typeface="Helvetica Neue Light"/>
              </a:rPr>
              <a:t>Anything likely to cause harm to the participant or others (not best practice).</a:t>
            </a:r>
            <a:r>
              <a:rPr lang="en-AU" sz="4000" kern="0" dirty="0">
                <a:solidFill>
                  <a:schemeClr val="dk1"/>
                </a:solidFill>
                <a:ea typeface="Helvetica Neue Light"/>
                <a:cs typeface="Helvetica Neue Light"/>
                <a:sym typeface="Helvetica Neue Light"/>
              </a:rPr>
              <a:t> </a:t>
            </a:r>
            <a:endParaRPr lang="en-AU" sz="4000" kern="0" dirty="0">
              <a:solidFill>
                <a:schemeClr val="dk1"/>
              </a:solidFill>
              <a:ea typeface="Helvetica Neue Light"/>
              <a:cs typeface="Arial"/>
            </a:endParaRPr>
          </a:p>
          <a:p>
            <a:pPr>
              <a:spcBef>
                <a:spcPts val="0"/>
              </a:spcBef>
              <a:buClr>
                <a:srgbClr val="000000"/>
              </a:buClr>
              <a:buSzPts val="2000"/>
              <a:defRPr/>
            </a:pPr>
            <a:endParaRPr lang="en-AU" sz="4000" kern="0" dirty="0">
              <a:solidFill>
                <a:schemeClr val="dk1"/>
              </a:solidFill>
              <a:ea typeface="Helvetica Neue Light"/>
              <a:cs typeface="Helvetica Neue Light"/>
            </a:endParaRPr>
          </a:p>
          <a:p>
            <a:pPr>
              <a:spcBef>
                <a:spcPts val="0"/>
              </a:spcBef>
              <a:buClr>
                <a:srgbClr val="000000"/>
              </a:buClr>
              <a:buNone/>
              <a:defRPr/>
            </a:pPr>
            <a:endParaRPr lang="en-AU" sz="4000" kern="0" dirty="0">
              <a:solidFill>
                <a:schemeClr val="dk1"/>
              </a:solidFill>
              <a:ea typeface="Helvetica Neue Light"/>
              <a:cs typeface="Helvetica Neue Light"/>
              <a:sym typeface="Helvetica Neue Light"/>
            </a:endParaRPr>
          </a:p>
          <a:p>
            <a:pPr>
              <a:spcBef>
                <a:spcPts val="0"/>
              </a:spcBef>
              <a:buNone/>
              <a:defRPr/>
            </a:pPr>
            <a:r>
              <a:rPr lang="en-AU" sz="4400" kern="0" dirty="0">
                <a:solidFill>
                  <a:schemeClr val="dk1"/>
                </a:solidFill>
                <a:ea typeface="Helvetica Neue Light"/>
                <a:cs typeface="Helvetica Neue Light"/>
                <a:sym typeface="Helvetica Neue Light"/>
              </a:rPr>
              <a:t>Examples:</a:t>
            </a:r>
            <a:endParaRPr lang="en-AU" sz="4400" kern="0" dirty="0">
              <a:solidFill>
                <a:schemeClr val="dk1"/>
              </a:solidFill>
              <a:ea typeface="Helvetica Neue Light"/>
              <a:cs typeface="Helvetica Neue Light"/>
            </a:endParaRPr>
          </a:p>
          <a:p>
            <a:pPr>
              <a:spcBef>
                <a:spcPts val="0"/>
              </a:spcBef>
              <a:buClr>
                <a:srgbClr val="000000"/>
              </a:buClr>
              <a:buNone/>
              <a:defRPr/>
            </a:pPr>
            <a:endParaRPr lang="en-AU" sz="4400" kern="0" dirty="0">
              <a:ea typeface="Arial"/>
              <a:cs typeface="Arial"/>
            </a:endParaRPr>
          </a:p>
          <a:p>
            <a:pPr>
              <a:lnSpc>
                <a:spcPct val="170000"/>
              </a:lnSpc>
              <a:spcBef>
                <a:spcPts val="0"/>
              </a:spcBef>
              <a:buClr>
                <a:schemeClr val="dk1"/>
              </a:buClr>
              <a:buSzPts val="2000"/>
              <a:defRPr/>
            </a:pPr>
            <a:r>
              <a:rPr lang="en-AU" sz="4400" kern="0" dirty="0">
                <a:solidFill>
                  <a:schemeClr val="dk1"/>
                </a:solidFill>
                <a:ea typeface="Helvetica Neue Light"/>
                <a:cs typeface="Helvetica Neue Light"/>
                <a:sym typeface="Helvetica Neue Light"/>
              </a:rPr>
              <a:t>A car (though may fund vehicle mods)</a:t>
            </a:r>
            <a:endParaRPr lang="en-AU" sz="4400" kern="0" dirty="0">
              <a:solidFill>
                <a:schemeClr val="dk1"/>
              </a:solidFill>
              <a:ea typeface="Arial"/>
              <a:cs typeface="Arial"/>
            </a:endParaRPr>
          </a:p>
          <a:p>
            <a:pPr>
              <a:lnSpc>
                <a:spcPct val="170000"/>
              </a:lnSpc>
              <a:spcBef>
                <a:spcPts val="0"/>
              </a:spcBef>
              <a:buClr>
                <a:schemeClr val="dk1"/>
              </a:buClr>
              <a:buSzPts val="2000"/>
              <a:defRPr/>
            </a:pPr>
            <a:r>
              <a:rPr lang="en-AU" sz="4400" kern="0" dirty="0">
                <a:solidFill>
                  <a:schemeClr val="dk1"/>
                </a:solidFill>
                <a:ea typeface="Helvetica Neue Light"/>
                <a:cs typeface="Helvetica Neue Light"/>
                <a:sym typeface="Helvetica Neue Light"/>
              </a:rPr>
              <a:t>A holiday (though may fund support worker to accompany – but not their accommodation/travel costs)</a:t>
            </a:r>
            <a:endParaRPr lang="en-AU" sz="4400" kern="0" dirty="0">
              <a:solidFill>
                <a:schemeClr val="dk1"/>
              </a:solidFill>
              <a:ea typeface="Arial"/>
              <a:cs typeface="Arial"/>
            </a:endParaRPr>
          </a:p>
          <a:p>
            <a:pPr>
              <a:lnSpc>
                <a:spcPct val="170000"/>
              </a:lnSpc>
              <a:spcBef>
                <a:spcPts val="0"/>
              </a:spcBef>
              <a:buClr>
                <a:schemeClr val="dk1"/>
              </a:buClr>
              <a:buSzPts val="2000"/>
              <a:defRPr/>
            </a:pPr>
            <a:r>
              <a:rPr lang="en-AU" sz="4400" kern="0" dirty="0">
                <a:solidFill>
                  <a:schemeClr val="dk1"/>
                </a:solidFill>
                <a:ea typeface="Helvetica Neue Light"/>
                <a:cs typeface="Helvetica Neue Light"/>
                <a:sym typeface="Helvetica Neue Light"/>
              </a:rPr>
              <a:t>Tickets to see a football match or a show (though may fund support worker to accompany) </a:t>
            </a:r>
            <a:endParaRPr lang="en-AU" sz="4400" kern="0" dirty="0">
              <a:solidFill>
                <a:schemeClr val="dk1"/>
              </a:solidFill>
              <a:ea typeface="Helvetica Neue Light"/>
              <a:cs typeface="Helvetica Neue Light"/>
            </a:endParaRPr>
          </a:p>
          <a:p>
            <a:pPr>
              <a:lnSpc>
                <a:spcPct val="170000"/>
              </a:lnSpc>
              <a:spcBef>
                <a:spcPts val="0"/>
              </a:spcBef>
              <a:buClr>
                <a:schemeClr val="dk1"/>
              </a:buClr>
              <a:buSzPts val="2000"/>
              <a:defRPr/>
            </a:pPr>
            <a:r>
              <a:rPr lang="en-AU" sz="4400" kern="0" dirty="0">
                <a:solidFill>
                  <a:schemeClr val="dk1"/>
                </a:solidFill>
                <a:ea typeface="Helvetica Neue Light"/>
                <a:cs typeface="Helvetica Neue Light"/>
                <a:sym typeface="Helvetica Neue Light"/>
              </a:rPr>
              <a:t>Food, electricity, accommodation (except for Specialist Disability Accommodation)</a:t>
            </a:r>
            <a:r>
              <a:rPr lang="en-US" sz="4400" dirty="0"/>
              <a:t>. </a:t>
            </a:r>
            <a:endParaRPr lang="en-US" sz="4400" dirty="0">
              <a:cs typeface="Calibri"/>
            </a:endParaRPr>
          </a:p>
        </p:txBody>
      </p:sp>
    </p:spTree>
    <p:extLst>
      <p:ext uri="{BB962C8B-B14F-4D97-AF65-F5344CB8AC3E}">
        <p14:creationId xmlns:p14="http://schemas.microsoft.com/office/powerpoint/2010/main" val="370490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146"/>
            <a:ext cx="8229600" cy="1143000"/>
          </a:xfrm>
        </p:spPr>
        <p:txBody>
          <a:bodyPr>
            <a:noAutofit/>
          </a:bodyPr>
          <a:lstStyle/>
          <a:p>
            <a:r>
              <a:rPr lang="en-AU" sz="4000" b="1" dirty="0"/>
              <a:t>What is the </a:t>
            </a:r>
            <a:br>
              <a:rPr lang="en-AU" sz="4000" b="1" dirty="0"/>
            </a:br>
            <a:r>
              <a:rPr lang="en-AU" sz="4000" b="1" dirty="0"/>
              <a:t>National Disability Insurance Scheme?</a:t>
            </a:r>
          </a:p>
        </p:txBody>
      </p:sp>
      <p:sp>
        <p:nvSpPr>
          <p:cNvPr id="3" name="Content Placeholder 2"/>
          <p:cNvSpPr>
            <a:spLocks noGrp="1"/>
          </p:cNvSpPr>
          <p:nvPr>
            <p:ph idx="1"/>
          </p:nvPr>
        </p:nvSpPr>
        <p:spPr>
          <a:xfrm>
            <a:off x="119435" y="1673419"/>
            <a:ext cx="8905130" cy="3952758"/>
          </a:xfrm>
        </p:spPr>
        <p:txBody>
          <a:bodyPr>
            <a:noAutofit/>
          </a:bodyPr>
          <a:lstStyle/>
          <a:p>
            <a:pPr marL="0" indent="0">
              <a:buNone/>
            </a:pPr>
            <a:endParaRPr lang="en-AU" sz="1000" dirty="0"/>
          </a:p>
          <a:p>
            <a:r>
              <a:rPr lang="en-AU" sz="2400" dirty="0"/>
              <a:t>The National Disability Insurance Scheme (</a:t>
            </a:r>
            <a:r>
              <a:rPr lang="en-AU" sz="2400" b="1" dirty="0">
                <a:solidFill>
                  <a:srgbClr val="00B0F0"/>
                </a:solidFill>
              </a:rPr>
              <a:t>NDIS</a:t>
            </a:r>
            <a:r>
              <a:rPr lang="en-AU" sz="2400" dirty="0"/>
              <a:t>) is Australia’s first national scheme for people with a disability. </a:t>
            </a:r>
            <a:endParaRPr lang="en-AU" sz="2400" b="1" dirty="0"/>
          </a:p>
          <a:p>
            <a:endParaRPr lang="en-AU" sz="1000" dirty="0"/>
          </a:p>
          <a:p>
            <a:endParaRPr lang="en-AU" sz="1000" dirty="0"/>
          </a:p>
          <a:p>
            <a:r>
              <a:rPr lang="en-US" sz="2400" dirty="0"/>
              <a:t>The NDIS is a federally managed and funded safety net, providing a nationally-consistent, lifetime commitment to people </a:t>
            </a:r>
            <a:r>
              <a:rPr lang="en-AU" sz="2400" dirty="0"/>
              <a:t>who have permanent and significant disability with funding for supports and services. </a:t>
            </a:r>
          </a:p>
          <a:p>
            <a:pPr marL="0" indent="0">
              <a:buNone/>
            </a:pPr>
            <a:endParaRPr lang="en-AU" sz="1000" dirty="0"/>
          </a:p>
          <a:p>
            <a:pPr marL="0" indent="0">
              <a:buNone/>
            </a:pPr>
            <a:endParaRPr lang="en-AU" sz="1000" dirty="0"/>
          </a:p>
          <a:p>
            <a:r>
              <a:rPr lang="en-AU" sz="2400" dirty="0"/>
              <a:t>The NDIS is an insurance-based scheme that invests in participants to improve long-term outcomes.</a:t>
            </a:r>
          </a:p>
        </p:txBody>
      </p:sp>
      <p:sp>
        <p:nvSpPr>
          <p:cNvPr id="8" name="Slide Number Placeholder 7"/>
          <p:cNvSpPr>
            <a:spLocks noGrp="1"/>
          </p:cNvSpPr>
          <p:nvPr>
            <p:ph type="sldNum" sz="quarter" idx="12"/>
          </p:nvPr>
        </p:nvSpPr>
        <p:spPr/>
        <p:txBody>
          <a:bodyPr/>
          <a:lstStyle/>
          <a:p>
            <a:fld id="{E527C44A-956C-DE47-8C46-F38CDA2C20D7}" type="slidenum">
              <a:rPr lang="en-US" smtClean="0"/>
              <a:pPr/>
              <a:t>5</a:t>
            </a:fld>
            <a:endParaRPr lang="en-US"/>
          </a:p>
        </p:txBody>
      </p:sp>
      <p:pic>
        <p:nvPicPr>
          <p:cNvPr id="4" name="Picture 3">
            <a:extLst>
              <a:ext uri="{FF2B5EF4-FFF2-40B4-BE49-F238E27FC236}">
                <a16:creationId xmlns="" xmlns:a16="http://schemas.microsoft.com/office/drawing/2014/main" id="{CE43CC78-76A9-AB4D-9E8F-390B9DF6EC30}"/>
              </a:ext>
            </a:extLst>
          </p:cNvPr>
          <p:cNvPicPr>
            <a:picLocks noChangeAspect="1"/>
          </p:cNvPicPr>
          <p:nvPr/>
        </p:nvPicPr>
        <p:blipFill>
          <a:blip r:embed="rId3"/>
          <a:stretch>
            <a:fillRect/>
          </a:stretch>
        </p:blipFill>
        <p:spPr>
          <a:xfrm>
            <a:off x="7315698" y="5626177"/>
            <a:ext cx="1371102" cy="730173"/>
          </a:xfrm>
          <a:prstGeom prst="rect">
            <a:avLst/>
          </a:prstGeom>
        </p:spPr>
      </p:pic>
    </p:spTree>
    <p:extLst>
      <p:ext uri="{BB962C8B-B14F-4D97-AF65-F5344CB8AC3E}">
        <p14:creationId xmlns:p14="http://schemas.microsoft.com/office/powerpoint/2010/main" val="3567044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D6C9EA-36F3-594A-B4B1-476191F5FEE4}"/>
              </a:ext>
            </a:extLst>
          </p:cNvPr>
          <p:cNvSpPr>
            <a:spLocks noGrp="1"/>
          </p:cNvSpPr>
          <p:nvPr>
            <p:ph type="title"/>
          </p:nvPr>
        </p:nvSpPr>
        <p:spPr/>
        <p:txBody>
          <a:bodyPr/>
          <a:lstStyle/>
          <a:p>
            <a:r>
              <a:rPr lang="en-US" b="1" dirty="0"/>
              <a:t>NDIS &amp; Health Intersect </a:t>
            </a:r>
          </a:p>
        </p:txBody>
      </p:sp>
      <p:sp>
        <p:nvSpPr>
          <p:cNvPr id="3" name="Content Placeholder 2">
            <a:extLst>
              <a:ext uri="{FF2B5EF4-FFF2-40B4-BE49-F238E27FC236}">
                <a16:creationId xmlns="" xmlns:a16="http://schemas.microsoft.com/office/drawing/2014/main" id="{D22A6EDE-E735-4D42-BD8C-8852032882A1}"/>
              </a:ext>
            </a:extLst>
          </p:cNvPr>
          <p:cNvSpPr>
            <a:spLocks noGrp="1"/>
          </p:cNvSpPr>
          <p:nvPr>
            <p:ph idx="1"/>
          </p:nvPr>
        </p:nvSpPr>
        <p:spPr>
          <a:xfrm>
            <a:off x="457200" y="1287012"/>
            <a:ext cx="8469086" cy="4525963"/>
          </a:xfrm>
        </p:spPr>
        <p:txBody>
          <a:bodyPr/>
          <a:lstStyle/>
          <a:p>
            <a:pPr marL="0" indent="0">
              <a:buNone/>
            </a:pPr>
            <a:r>
              <a:rPr lang="en-US" altLang="en-US" sz="2000" dirty="0">
                <a:cs typeface="Arial" panose="020B0604020202020204" pitchFamily="34" charset="0"/>
              </a:rPr>
              <a:t>NDIS is not intended to replace mainstream systems. It’s designed to allow people with a disability to access them. Here’s what is funded by each of the systems:</a:t>
            </a:r>
          </a:p>
          <a:p>
            <a:pPr marL="0" indent="0">
              <a:buNone/>
            </a:pPr>
            <a:endParaRPr lang="en-US" altLang="en-US" sz="2000" dirty="0">
              <a:cs typeface="Arial" panose="020B0604020202020204" pitchFamily="34" charset="0"/>
            </a:endParaRPr>
          </a:p>
          <a:p>
            <a:endParaRPr lang="en-US" dirty="0"/>
          </a:p>
        </p:txBody>
      </p:sp>
      <p:sp>
        <p:nvSpPr>
          <p:cNvPr id="4" name="Slide Number Placeholder 3">
            <a:extLst>
              <a:ext uri="{FF2B5EF4-FFF2-40B4-BE49-F238E27FC236}">
                <a16:creationId xmlns="" xmlns:a16="http://schemas.microsoft.com/office/drawing/2014/main" id="{BBB4D040-B337-7545-9912-DB793D1EA816}"/>
              </a:ext>
            </a:extLst>
          </p:cNvPr>
          <p:cNvSpPr>
            <a:spLocks noGrp="1"/>
          </p:cNvSpPr>
          <p:nvPr>
            <p:ph type="sldNum" sz="quarter" idx="12"/>
          </p:nvPr>
        </p:nvSpPr>
        <p:spPr/>
        <p:txBody>
          <a:bodyPr/>
          <a:lstStyle/>
          <a:p>
            <a:fld id="{E527C44A-956C-DE47-8C46-F38CDA2C20D7}" type="slidenum">
              <a:rPr lang="en-US" smtClean="0"/>
              <a:pPr/>
              <a:t>50</a:t>
            </a:fld>
            <a:endParaRPr lang="en-US"/>
          </a:p>
        </p:txBody>
      </p:sp>
      <p:graphicFrame>
        <p:nvGraphicFramePr>
          <p:cNvPr id="5" name="Content Placeholder 4">
            <a:extLst>
              <a:ext uri="{FF2B5EF4-FFF2-40B4-BE49-F238E27FC236}">
                <a16:creationId xmlns="" xmlns:a16="http://schemas.microsoft.com/office/drawing/2014/main" id="{9273753A-0411-E14F-98B5-652E67592B21}"/>
              </a:ext>
            </a:extLst>
          </p:cNvPr>
          <p:cNvGraphicFramePr>
            <a:graphicFrameLocks/>
          </p:cNvGraphicFramePr>
          <p:nvPr>
            <p:extLst>
              <p:ext uri="{D42A27DB-BD31-4B8C-83A1-F6EECF244321}">
                <p14:modId xmlns:p14="http://schemas.microsoft.com/office/powerpoint/2010/main" val="925401569"/>
              </p:ext>
            </p:extLst>
          </p:nvPr>
        </p:nvGraphicFramePr>
        <p:xfrm>
          <a:off x="516194" y="2748798"/>
          <a:ext cx="7994767" cy="3748999"/>
        </p:xfrm>
        <a:graphic>
          <a:graphicData uri="http://schemas.openxmlformats.org/drawingml/2006/table">
            <a:tbl>
              <a:tblPr firstRow="1" bandRow="1">
                <a:tableStyleId>{5C22544A-7EE6-4342-B048-85BDC9FD1C3A}</a:tableStyleId>
              </a:tblPr>
              <a:tblGrid>
                <a:gridCol w="4055806">
                  <a:extLst>
                    <a:ext uri="{9D8B030D-6E8A-4147-A177-3AD203B41FA5}">
                      <a16:colId xmlns="" xmlns:a16="http://schemas.microsoft.com/office/drawing/2014/main" val="20000"/>
                    </a:ext>
                  </a:extLst>
                </a:gridCol>
                <a:gridCol w="3938961">
                  <a:extLst>
                    <a:ext uri="{9D8B030D-6E8A-4147-A177-3AD203B41FA5}">
                      <a16:colId xmlns="" xmlns:a16="http://schemas.microsoft.com/office/drawing/2014/main" val="20001"/>
                    </a:ext>
                  </a:extLst>
                </a:gridCol>
              </a:tblGrid>
              <a:tr h="398287">
                <a:tc gridSpan="2">
                  <a:txBody>
                    <a:bodyPr/>
                    <a:lstStyle/>
                    <a:p>
                      <a:r>
                        <a:rPr lang="en-US" sz="1600" b="0" i="0" dirty="0">
                          <a:latin typeface="Helvetica Neue Light" panose="02000403000000020004" pitchFamily="2" charset="0"/>
                          <a:ea typeface="Helvetica Neue Light" panose="02000403000000020004" pitchFamily="2" charset="0"/>
                        </a:rPr>
                        <a:t>Supports funded by the health system The health system has responsibility for assisting participants with clinical and medical treatment. This includes: </a:t>
                      </a:r>
                    </a:p>
                  </a:txBody>
                  <a:tcPr marL="68572" marR="68572" marT="34285" marB="34285"/>
                </a:tc>
                <a:tc hMerge="1">
                  <a:txBody>
                    <a:bodyPr/>
                    <a:lstStyle/>
                    <a:p>
                      <a:endParaRPr lang="en-US" dirty="0"/>
                    </a:p>
                  </a:txBody>
                  <a:tcPr/>
                </a:tc>
                <a:extLst>
                  <a:ext uri="{0D108BD9-81ED-4DB2-BD59-A6C34878D82A}">
                    <a16:rowId xmlns="" xmlns:a16="http://schemas.microsoft.com/office/drawing/2014/main" val="10000"/>
                  </a:ext>
                </a:extLst>
              </a:tr>
              <a:tr h="831001">
                <a:tc>
                  <a:txBody>
                    <a:bodyPr/>
                    <a:lstStyle/>
                    <a:p>
                      <a:r>
                        <a:rPr lang="en-US" sz="1400" b="0" i="0" dirty="0">
                          <a:latin typeface="Helvetica Neue Light" panose="02000403000000020004" pitchFamily="2" charset="0"/>
                          <a:ea typeface="Helvetica Neue Light" panose="02000403000000020004" pitchFamily="2" charset="0"/>
                        </a:rPr>
                        <a:t>Diagnosis and assessment of health conditions </a:t>
                      </a:r>
                    </a:p>
                  </a:txBody>
                  <a:tcPr marL="68572" marR="68572" marT="34285" marB="34285"/>
                </a:tc>
                <a:tc>
                  <a:txBody>
                    <a:bodyPr/>
                    <a:lstStyle/>
                    <a:p>
                      <a:r>
                        <a:rPr lang="en-US" sz="1400" b="0" i="0" dirty="0">
                          <a:latin typeface="Helvetica Neue Light" panose="02000403000000020004" pitchFamily="2" charset="0"/>
                          <a:ea typeface="Helvetica Neue Light" panose="02000403000000020004" pitchFamily="2" charset="0"/>
                        </a:rPr>
                        <a:t>Clinical services and treatment of health conditions – including all medical services such as general practitioners, care while admitted in hospital, surgery, the cost of medical specialists and so on </a:t>
                      </a:r>
                    </a:p>
                  </a:txBody>
                  <a:tcPr marL="68572" marR="68572" marT="34285" marB="34285"/>
                </a:tc>
                <a:extLst>
                  <a:ext uri="{0D108BD9-81ED-4DB2-BD59-A6C34878D82A}">
                    <a16:rowId xmlns="" xmlns:a16="http://schemas.microsoft.com/office/drawing/2014/main" val="10001"/>
                  </a:ext>
                </a:extLst>
              </a:tr>
              <a:tr h="831001">
                <a:tc>
                  <a:txBody>
                    <a:bodyPr/>
                    <a:lstStyle/>
                    <a:p>
                      <a:r>
                        <a:rPr lang="en-US" sz="1600" b="0" i="0" dirty="0">
                          <a:latin typeface="Helvetica Neue Light" panose="02000403000000020004" pitchFamily="2" charset="0"/>
                          <a:ea typeface="Helvetica Neue Light" panose="02000403000000020004" pitchFamily="2" charset="0"/>
                        </a:rPr>
                        <a:t>Medications and pharmaceuticals </a:t>
                      </a:r>
                    </a:p>
                  </a:txBody>
                  <a:tcPr marL="68572" marR="68572" marT="34285" marB="34285"/>
                </a:tc>
                <a:tc>
                  <a:txBody>
                    <a:bodyPr/>
                    <a:lstStyle/>
                    <a:p>
                      <a:r>
                        <a:rPr lang="en-US" sz="1400" b="0" i="0" dirty="0">
                          <a:latin typeface="Helvetica Neue Light" panose="02000403000000020004" pitchFamily="2" charset="0"/>
                          <a:ea typeface="Helvetica Neue Light" panose="02000403000000020004" pitchFamily="2" charset="0"/>
                        </a:rPr>
                        <a:t>Sub-acute care such as palliative care, geriatric and psychogeriatric care</a:t>
                      </a:r>
                      <a:r>
                        <a:rPr lang="en-US" sz="1400" b="0" i="0" baseline="0" dirty="0">
                          <a:latin typeface="Helvetica Neue Light" panose="02000403000000020004" pitchFamily="2" charset="0"/>
                          <a:ea typeface="Helvetica Neue Light" panose="02000403000000020004" pitchFamily="2" charset="0"/>
                        </a:rPr>
                        <a:t> and</a:t>
                      </a:r>
                      <a:r>
                        <a:rPr lang="en-US" sz="1400" b="0" i="0" dirty="0">
                          <a:latin typeface="Helvetica Neue Light" panose="02000403000000020004" pitchFamily="2" charset="0"/>
                          <a:ea typeface="Helvetica Neue Light" panose="02000403000000020004" pitchFamily="2" charset="0"/>
                        </a:rPr>
                        <a:t> post-acute care, including nursing care for treating health conditions and wound management</a:t>
                      </a:r>
                    </a:p>
                  </a:txBody>
                  <a:tcPr marL="68572" marR="68572" marT="34285" marB="34285"/>
                </a:tc>
                <a:extLst>
                  <a:ext uri="{0D108BD9-81ED-4DB2-BD59-A6C34878D82A}">
                    <a16:rowId xmlns="" xmlns:a16="http://schemas.microsoft.com/office/drawing/2014/main" val="10002"/>
                  </a:ext>
                </a:extLst>
              </a:tr>
              <a:tr h="988352">
                <a:tc>
                  <a:txBody>
                    <a:bodyPr/>
                    <a:lstStyle/>
                    <a:p>
                      <a:r>
                        <a:rPr lang="en-US" sz="1600" b="0" i="0" dirty="0">
                          <a:latin typeface="Helvetica Neue Light" panose="02000403000000020004" pitchFamily="2" charset="0"/>
                          <a:ea typeface="Helvetica Neue Light" panose="02000403000000020004" pitchFamily="2" charset="0"/>
                        </a:rPr>
                        <a:t>Dental care and all dental treatments</a:t>
                      </a:r>
                    </a:p>
                  </a:txBody>
                  <a:tcPr marL="68572" marR="68572" marT="34285" marB="342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Helvetica Neue Light" panose="02000403000000020004" pitchFamily="2" charset="0"/>
                          <a:ea typeface="Helvetica Neue Light" panose="02000403000000020004" pitchFamily="2" charset="0"/>
                        </a:rPr>
                        <a:t>Individuals and families sometimes also have a role in funding the medical and clinical services, such as out of pocket expenses, gap payments and private health insurance fees. The Scheme will not cover these costs.</a:t>
                      </a:r>
                    </a:p>
                  </a:txBody>
                  <a:tcPr marL="68572" marR="68572" marT="34285" marB="34285"/>
                </a:tc>
                <a:extLst>
                  <a:ext uri="{0D108BD9-81ED-4DB2-BD59-A6C34878D82A}">
                    <a16:rowId xmlns="" xmlns:a16="http://schemas.microsoft.com/office/drawing/2014/main" val="10003"/>
                  </a:ext>
                </a:extLst>
              </a:tr>
            </a:tbl>
          </a:graphicData>
        </a:graphic>
      </p:graphicFrame>
      <p:sp>
        <p:nvSpPr>
          <p:cNvPr id="7" name="Title 2">
            <a:extLst>
              <a:ext uri="{FF2B5EF4-FFF2-40B4-BE49-F238E27FC236}">
                <a16:creationId xmlns="" xmlns:a16="http://schemas.microsoft.com/office/drawing/2014/main" id="{E6B68175-9FA2-034D-B12B-57C6B9769B9A}"/>
              </a:ext>
            </a:extLst>
          </p:cNvPr>
          <p:cNvSpPr txBox="1">
            <a:spLocks noChangeArrowheads="1"/>
          </p:cNvSpPr>
          <p:nvPr/>
        </p:nvSpPr>
        <p:spPr bwMode="auto">
          <a:xfrm>
            <a:off x="669472" y="2434473"/>
            <a:ext cx="66198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90000"/>
              </a:lnSpc>
            </a:pPr>
            <a:r>
              <a:rPr lang="en-US" altLang="en-US" sz="1800" dirty="0">
                <a:solidFill>
                  <a:srgbClr val="092B35"/>
                </a:solidFill>
                <a:latin typeface="+mn-lt"/>
                <a:cs typeface="Arial"/>
              </a:rPr>
              <a:t>What is funded </a:t>
            </a:r>
            <a:r>
              <a:rPr lang="en-US" altLang="en-US" sz="1800" b="1" i="1" dirty="0">
                <a:solidFill>
                  <a:srgbClr val="092B35"/>
                </a:solidFill>
                <a:latin typeface="+mn-lt"/>
                <a:cs typeface="Arial"/>
              </a:rPr>
              <a:t>by health system</a:t>
            </a:r>
            <a:r>
              <a:rPr lang="en-US" altLang="en-US" sz="1800" dirty="0">
                <a:solidFill>
                  <a:srgbClr val="092B35"/>
                </a:solidFill>
                <a:latin typeface="+mn-lt"/>
                <a:cs typeface="Arial"/>
              </a:rPr>
              <a:t> </a:t>
            </a:r>
            <a:endParaRPr lang="en-US" altLang="en-US" sz="1800" dirty="0">
              <a:solidFill>
                <a:srgbClr val="092B35"/>
              </a:solidFill>
              <a:latin typeface="+mn-lt"/>
            </a:endParaRPr>
          </a:p>
        </p:txBody>
      </p:sp>
    </p:spTree>
    <p:extLst>
      <p:ext uri="{BB962C8B-B14F-4D97-AF65-F5344CB8AC3E}">
        <p14:creationId xmlns:p14="http://schemas.microsoft.com/office/powerpoint/2010/main" val="3183795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2">
            <a:extLst>
              <a:ext uri="{FF2B5EF4-FFF2-40B4-BE49-F238E27FC236}">
                <a16:creationId xmlns="" xmlns:a16="http://schemas.microsoft.com/office/drawing/2014/main" id="{D6B69524-8844-C543-AD98-3267DE1F2DF4}"/>
              </a:ext>
            </a:extLst>
          </p:cNvPr>
          <p:cNvSpPr>
            <a:spLocks noGrp="1" noChangeArrowheads="1"/>
          </p:cNvSpPr>
          <p:nvPr>
            <p:ph type="title"/>
          </p:nvPr>
        </p:nvSpPr>
        <p:spPr bwMode="auto">
          <a:xfrm>
            <a:off x="609651" y="1454745"/>
            <a:ext cx="6619875" cy="2166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fontScale="90000"/>
          </a:bodyPr>
          <a:lstStyle/>
          <a:p>
            <a:pPr>
              <a:spcBef>
                <a:spcPct val="0"/>
              </a:spcBef>
              <a:spcAft>
                <a:spcPct val="0"/>
              </a:spcAft>
            </a:pPr>
            <a:r>
              <a:rPr lang="en-US" altLang="en-US" dirty="0">
                <a:solidFill>
                  <a:schemeClr val="tx1"/>
                </a:solidFill>
                <a:sym typeface="Arial" panose="020B0604020202020204" pitchFamily="34" charset="0"/>
              </a:rPr>
              <a:t>What </a:t>
            </a:r>
            <a:r>
              <a:rPr lang="en-US" altLang="en-US" b="1" i="1" dirty="0">
                <a:solidFill>
                  <a:schemeClr val="tx1"/>
                </a:solidFill>
                <a:sym typeface="Arial" panose="020B0604020202020204" pitchFamily="34" charset="0"/>
              </a:rPr>
              <a:t>is funded by NDIS</a:t>
            </a:r>
          </a:p>
        </p:txBody>
      </p:sp>
      <p:graphicFrame>
        <p:nvGraphicFramePr>
          <p:cNvPr id="5" name="Content Placeholder 4">
            <a:extLst>
              <a:ext uri="{FF2B5EF4-FFF2-40B4-BE49-F238E27FC236}">
                <a16:creationId xmlns="" xmlns:a16="http://schemas.microsoft.com/office/drawing/2014/main" id="{C83CABA1-C265-444F-B3F7-72E977ED6291}"/>
              </a:ext>
            </a:extLst>
          </p:cNvPr>
          <p:cNvGraphicFramePr>
            <a:graphicFrameLocks noGrp="1"/>
          </p:cNvGraphicFramePr>
          <p:nvPr>
            <p:ph idx="1"/>
            <p:extLst>
              <p:ext uri="{D42A27DB-BD31-4B8C-83A1-F6EECF244321}">
                <p14:modId xmlns:p14="http://schemas.microsoft.com/office/powerpoint/2010/main" val="482740041"/>
              </p:ext>
            </p:extLst>
          </p:nvPr>
        </p:nvGraphicFramePr>
        <p:xfrm>
          <a:off x="447472" y="2141935"/>
          <a:ext cx="8407770" cy="3097481"/>
        </p:xfrm>
        <a:graphic>
          <a:graphicData uri="http://schemas.openxmlformats.org/drawingml/2006/table">
            <a:tbl>
              <a:tblPr firstRow="1" bandRow="1">
                <a:tableStyleId>{5C22544A-7EE6-4342-B048-85BDC9FD1C3A}</a:tableStyleId>
              </a:tblPr>
              <a:tblGrid>
                <a:gridCol w="4227290">
                  <a:extLst>
                    <a:ext uri="{9D8B030D-6E8A-4147-A177-3AD203B41FA5}">
                      <a16:colId xmlns="" xmlns:a16="http://schemas.microsoft.com/office/drawing/2014/main" val="20000"/>
                    </a:ext>
                  </a:extLst>
                </a:gridCol>
                <a:gridCol w="4180480">
                  <a:extLst>
                    <a:ext uri="{9D8B030D-6E8A-4147-A177-3AD203B41FA5}">
                      <a16:colId xmlns="" xmlns:a16="http://schemas.microsoft.com/office/drawing/2014/main" val="20001"/>
                    </a:ext>
                  </a:extLst>
                </a:gridCol>
              </a:tblGrid>
              <a:tr h="765762">
                <a:tc gridSpan="2">
                  <a:txBody>
                    <a:bodyPr/>
                    <a:lstStyle/>
                    <a:p>
                      <a:r>
                        <a:rPr lang="en-US" sz="1800" b="0" i="0" dirty="0">
                          <a:latin typeface="Helvetica Neue Light" panose="02000403000000020004" pitchFamily="2" charset="0"/>
                          <a:ea typeface="Helvetica Neue Light" panose="02000403000000020004" pitchFamily="2" charset="0"/>
                        </a:rPr>
                        <a:t>Scheme will fund supports that assist a participant to undertake activities of daily living required due to the person’s disability including:</a:t>
                      </a:r>
                    </a:p>
                  </a:txBody>
                  <a:tcPr marL="68583" marR="68583" marT="34290" marB="34290"/>
                </a:tc>
                <a:tc hMerge="1">
                  <a:txBody>
                    <a:bodyPr/>
                    <a:lstStyle/>
                    <a:p>
                      <a:endParaRPr lang="en-US" dirty="0"/>
                    </a:p>
                  </a:txBody>
                  <a:tcPr/>
                </a:tc>
                <a:extLst>
                  <a:ext uri="{0D108BD9-81ED-4DB2-BD59-A6C34878D82A}">
                    <a16:rowId xmlns="" xmlns:a16="http://schemas.microsoft.com/office/drawing/2014/main" val="10000"/>
                  </a:ext>
                </a:extLst>
              </a:tr>
              <a:tr h="692832">
                <a:tc>
                  <a:txBody>
                    <a:bodyPr/>
                    <a:lstStyle/>
                    <a:p>
                      <a:r>
                        <a:rPr lang="en-US" sz="1800" b="0" i="0" dirty="0">
                          <a:latin typeface="Helvetica Neue Light" panose="02000403000000020004" pitchFamily="2" charset="0"/>
                          <a:ea typeface="Helvetica Neue Light" panose="02000403000000020004" pitchFamily="2" charset="0"/>
                        </a:rPr>
                        <a:t>Aids and equipment such as wheelchairs, hearing aids and adjustable beds</a:t>
                      </a:r>
                    </a:p>
                  </a:txBody>
                  <a:tcPr marL="68583" marR="68583" marT="34290" marB="34290"/>
                </a:tc>
                <a:tc>
                  <a:txBody>
                    <a:bodyPr/>
                    <a:lstStyle/>
                    <a:p>
                      <a:r>
                        <a:rPr lang="en-US" sz="1800" b="0" i="0" dirty="0">
                          <a:latin typeface="Helvetica Neue Light" panose="02000403000000020004" pitchFamily="2" charset="0"/>
                          <a:ea typeface="Helvetica Neue Light" panose="02000403000000020004" pitchFamily="2" charset="0"/>
                        </a:rPr>
                        <a:t>Items such as prosthetics and artificial limbs (surgery remains the responsibility of the health system) </a:t>
                      </a:r>
                    </a:p>
                  </a:txBody>
                  <a:tcPr marL="68583" marR="68583" marT="34290" marB="34290"/>
                </a:tc>
                <a:extLst>
                  <a:ext uri="{0D108BD9-81ED-4DB2-BD59-A6C34878D82A}">
                    <a16:rowId xmlns="" xmlns:a16="http://schemas.microsoft.com/office/drawing/2014/main" val="10001"/>
                  </a:ext>
                </a:extLst>
              </a:tr>
              <a:tr h="1276271">
                <a:tc>
                  <a:txBody>
                    <a:bodyPr/>
                    <a:lstStyle/>
                    <a:p>
                      <a:r>
                        <a:rPr lang="en-US" sz="1800" b="0" i="0" dirty="0">
                          <a:latin typeface="Helvetica Neue Light" panose="02000403000000020004" pitchFamily="2" charset="0"/>
                          <a:ea typeface="Helvetica Neue Light" panose="02000403000000020004" pitchFamily="2" charset="0"/>
                        </a:rPr>
                        <a:t>Home modifications, personal care and domestic assistance. This will assist participants exiting the health system to live independently in the community or move back into their own home</a:t>
                      </a:r>
                    </a:p>
                  </a:txBody>
                  <a:tcPr marL="68583" marR="68583" marT="34290" marB="34290"/>
                </a:tc>
                <a:tc>
                  <a:txBody>
                    <a:bodyPr/>
                    <a:lstStyle/>
                    <a:p>
                      <a:r>
                        <a:rPr lang="en-US" sz="1800" b="0" i="0" dirty="0">
                          <a:latin typeface="Helvetica Neue Light" panose="02000403000000020004" pitchFamily="2" charset="0"/>
                          <a:ea typeface="Helvetica Neue Light" panose="02000403000000020004" pitchFamily="2" charset="0"/>
                        </a:rPr>
                        <a:t>Allied health and other therapy where this is required as a result of the participant’s impairment, including physiotherapy, speech therapy or occupational therapy. </a:t>
                      </a:r>
                    </a:p>
                  </a:txBody>
                  <a:tcPr marL="68583" marR="68583" marT="34290" marB="34290"/>
                </a:tc>
                <a:extLst>
                  <a:ext uri="{0D108BD9-81ED-4DB2-BD59-A6C34878D82A}">
                    <a16:rowId xmlns="" xmlns:a16="http://schemas.microsoft.com/office/drawing/2014/main" val="10002"/>
                  </a:ext>
                </a:extLst>
              </a:tr>
            </a:tbl>
          </a:graphicData>
        </a:graphic>
      </p:graphicFrame>
      <p:sp>
        <p:nvSpPr>
          <p:cNvPr id="6" name="Title 1">
            <a:extLst>
              <a:ext uri="{FF2B5EF4-FFF2-40B4-BE49-F238E27FC236}">
                <a16:creationId xmlns="" xmlns:a16="http://schemas.microsoft.com/office/drawing/2014/main" id="{2D25EE91-8AD7-284B-A5E3-94CEFFC22B2E}"/>
              </a:ext>
            </a:extLst>
          </p:cNvPr>
          <p:cNvSpPr txBox="1">
            <a:spLocks/>
          </p:cNvSpPr>
          <p:nvPr/>
        </p:nvSpPr>
        <p:spPr>
          <a:xfrm>
            <a:off x="457200" y="274638"/>
            <a:ext cx="8229600" cy="1143000"/>
          </a:xfrm>
          <a:prstGeom prst="rect">
            <a:avLst/>
          </a:prstGeom>
          <a:noFill/>
          <a:ln>
            <a:noFill/>
          </a:ln>
        </p:spPr>
        <p:txBody>
          <a:bodyPr spcFirstLastPara="1" vert="horz" wrap="square" lIns="91425" tIns="91425" rIns="91425" bIns="91425" rtlCol="0" anchor="t" anchorCtr="0">
            <a:normAutofit/>
          </a:bodyPr>
          <a:lstStyle>
            <a:lvl1pPr marL="0" marR="0" lvl="0" indent="0" algn="l" defTabSz="457200" rtl="0" eaLnBrk="1" latinLnBrk="0" hangingPunct="1">
              <a:lnSpc>
                <a:spcPct val="90000"/>
              </a:lnSpc>
              <a:spcBef>
                <a:spcPts val="0"/>
              </a:spcBef>
              <a:spcAft>
                <a:spcPts val="0"/>
              </a:spcAft>
              <a:buClr>
                <a:srgbClr val="092B35"/>
              </a:buClr>
              <a:buSzPts val="3200"/>
              <a:buFont typeface="Arial"/>
              <a:buNone/>
              <a:defRPr sz="2400" b="0" i="0" u="none" strike="noStrike" kern="1200" cap="none">
                <a:solidFill>
                  <a:srgbClr val="092B35"/>
                </a:solidFill>
                <a:latin typeface="Arial"/>
                <a:ea typeface="Arial"/>
                <a:cs typeface="Arial"/>
                <a:sym typeface="Arial"/>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pPr algn="ctr"/>
            <a:r>
              <a:rPr lang="en-US" sz="4400" b="1" dirty="0">
                <a:solidFill>
                  <a:schemeClr val="tx1"/>
                </a:solidFill>
                <a:latin typeface="+mj-lt"/>
              </a:rPr>
              <a:t>NDIS &amp; Health Intersect </a:t>
            </a:r>
          </a:p>
        </p:txBody>
      </p:sp>
    </p:spTree>
    <p:extLst>
      <p:ext uri="{BB962C8B-B14F-4D97-AF65-F5344CB8AC3E}">
        <p14:creationId xmlns:p14="http://schemas.microsoft.com/office/powerpoint/2010/main" val="2346859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899B7B-0F65-1B4D-A234-3344C61E29D2}"/>
              </a:ext>
            </a:extLst>
          </p:cNvPr>
          <p:cNvSpPr>
            <a:spLocks noGrp="1"/>
          </p:cNvSpPr>
          <p:nvPr>
            <p:ph type="title"/>
          </p:nvPr>
        </p:nvSpPr>
        <p:spPr/>
        <p:txBody>
          <a:bodyPr/>
          <a:lstStyle/>
          <a:p>
            <a:r>
              <a:rPr lang="en-US" b="1" dirty="0"/>
              <a:t>Think about your goals</a:t>
            </a:r>
          </a:p>
        </p:txBody>
      </p:sp>
      <p:sp>
        <p:nvSpPr>
          <p:cNvPr id="3" name="Content Placeholder 2">
            <a:extLst>
              <a:ext uri="{FF2B5EF4-FFF2-40B4-BE49-F238E27FC236}">
                <a16:creationId xmlns="" xmlns:a16="http://schemas.microsoft.com/office/drawing/2014/main" id="{35BE5B2D-44AE-2045-9916-EF48D0E6F89E}"/>
              </a:ext>
            </a:extLst>
          </p:cNvPr>
          <p:cNvSpPr>
            <a:spLocks noGrp="1"/>
          </p:cNvSpPr>
          <p:nvPr>
            <p:ph idx="1"/>
          </p:nvPr>
        </p:nvSpPr>
        <p:spPr>
          <a:xfrm>
            <a:off x="457200" y="1249620"/>
            <a:ext cx="8229600" cy="4525963"/>
          </a:xfrm>
        </p:spPr>
        <p:txBody>
          <a:bodyPr vert="horz" lIns="91440" tIns="45720" rIns="91440" bIns="45720" rtlCol="0" anchor="t">
            <a:noAutofit/>
          </a:bodyPr>
          <a:lstStyle/>
          <a:p>
            <a:r>
              <a:rPr lang="en-US" sz="2400" b="1" dirty="0">
                <a:solidFill>
                  <a:srgbClr val="00B0F0"/>
                </a:solidFill>
              </a:rPr>
              <a:t>Goals are one of the most important parts of your plan</a:t>
            </a:r>
            <a:r>
              <a:rPr lang="en-US" sz="2400" dirty="0">
                <a:solidFill>
                  <a:srgbClr val="00B0F0"/>
                </a:solidFill>
              </a:rPr>
              <a:t>. </a:t>
            </a:r>
            <a:r>
              <a:rPr lang="en-US" sz="2400" b="1" dirty="0">
                <a:solidFill>
                  <a:srgbClr val="00B0F0"/>
                </a:solidFill>
              </a:rPr>
              <a:t>This is because all the supports funded in your NDIS plan should directly link back to helping you achieve your goals</a:t>
            </a:r>
            <a:r>
              <a:rPr lang="en-US" sz="2400" dirty="0"/>
              <a:t>. </a:t>
            </a:r>
            <a:endParaRPr lang="en-AU" sz="2400" dirty="0"/>
          </a:p>
          <a:p>
            <a:pPr marL="0" indent="0">
              <a:buNone/>
            </a:pPr>
            <a:endParaRPr lang="en-US" sz="2400" dirty="0">
              <a:cs typeface="Calibri"/>
            </a:endParaRPr>
          </a:p>
          <a:p>
            <a:r>
              <a:rPr lang="en-US" sz="2400" dirty="0"/>
              <a:t>It is recommended for this reason that your goals should be fairly broad so that as many supports as required can be included under the umbrella of that goal. </a:t>
            </a:r>
            <a:endParaRPr lang="en-AU" sz="2400" dirty="0">
              <a:cs typeface="Calibri"/>
            </a:endParaRPr>
          </a:p>
          <a:p>
            <a:endParaRPr lang="en-AU" sz="2400" dirty="0"/>
          </a:p>
          <a:p>
            <a:r>
              <a:rPr lang="en-US" sz="2400" dirty="0"/>
              <a:t>Goals describe what you want to achieve, develop or learn. A key part of your plan is identifying short-term and long-term goals. Usually there are two goals in a plan. A short term goal is something you can achieve in 12 months, a long term goal might take a few years</a:t>
            </a:r>
            <a:r>
              <a:rPr lang="en-US" sz="2000" dirty="0"/>
              <a:t>. </a:t>
            </a:r>
            <a:endParaRPr lang="en-AU" sz="2000" dirty="0"/>
          </a:p>
          <a:p>
            <a:pPr marL="0" indent="0">
              <a:buNone/>
            </a:pPr>
            <a:endParaRPr lang="en-AU" dirty="0"/>
          </a:p>
          <a:p>
            <a:endParaRPr lang="en-US" dirty="0"/>
          </a:p>
        </p:txBody>
      </p:sp>
      <p:sp>
        <p:nvSpPr>
          <p:cNvPr id="4" name="Slide Number Placeholder 3">
            <a:extLst>
              <a:ext uri="{FF2B5EF4-FFF2-40B4-BE49-F238E27FC236}">
                <a16:creationId xmlns="" xmlns:a16="http://schemas.microsoft.com/office/drawing/2014/main" id="{ACDF90DB-5CE4-A748-83AB-CAE31DD29492}"/>
              </a:ext>
            </a:extLst>
          </p:cNvPr>
          <p:cNvSpPr>
            <a:spLocks noGrp="1"/>
          </p:cNvSpPr>
          <p:nvPr>
            <p:ph type="sldNum" sz="quarter" idx="12"/>
          </p:nvPr>
        </p:nvSpPr>
        <p:spPr/>
        <p:txBody>
          <a:bodyPr/>
          <a:lstStyle/>
          <a:p>
            <a:fld id="{E527C44A-956C-DE47-8C46-F38CDA2C20D7}" type="slidenum">
              <a:rPr lang="en-US" smtClean="0"/>
              <a:pPr/>
              <a:t>52</a:t>
            </a:fld>
            <a:endParaRPr lang="en-US"/>
          </a:p>
        </p:txBody>
      </p:sp>
    </p:spTree>
    <p:extLst>
      <p:ext uri="{BB962C8B-B14F-4D97-AF65-F5344CB8AC3E}">
        <p14:creationId xmlns:p14="http://schemas.microsoft.com/office/powerpoint/2010/main" val="4194072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899B7B-0F65-1B4D-A234-3344C61E29D2}"/>
              </a:ext>
            </a:extLst>
          </p:cNvPr>
          <p:cNvSpPr>
            <a:spLocks noGrp="1"/>
          </p:cNvSpPr>
          <p:nvPr>
            <p:ph type="title"/>
          </p:nvPr>
        </p:nvSpPr>
        <p:spPr/>
        <p:txBody>
          <a:bodyPr/>
          <a:lstStyle/>
          <a:p>
            <a:r>
              <a:rPr lang="en-US" b="1" dirty="0"/>
              <a:t>Think about your goals</a:t>
            </a:r>
          </a:p>
        </p:txBody>
      </p:sp>
      <p:sp>
        <p:nvSpPr>
          <p:cNvPr id="3" name="Content Placeholder 2">
            <a:extLst>
              <a:ext uri="{FF2B5EF4-FFF2-40B4-BE49-F238E27FC236}">
                <a16:creationId xmlns="" xmlns:a16="http://schemas.microsoft.com/office/drawing/2014/main" id="{35BE5B2D-44AE-2045-9916-EF48D0E6F89E}"/>
              </a:ext>
            </a:extLst>
          </p:cNvPr>
          <p:cNvSpPr>
            <a:spLocks noGrp="1"/>
          </p:cNvSpPr>
          <p:nvPr>
            <p:ph idx="1"/>
          </p:nvPr>
        </p:nvSpPr>
        <p:spPr/>
        <p:txBody>
          <a:bodyPr vert="horz" lIns="91440" tIns="45720" rIns="91440" bIns="45720" rtlCol="0" anchor="t">
            <a:noAutofit/>
          </a:bodyPr>
          <a:lstStyle/>
          <a:p>
            <a:r>
              <a:rPr lang="en-US" sz="2400" dirty="0"/>
              <a:t>Goals are essentially how the NDIA work out what’s important to you, and how they can best support you to build capacity and live an</a:t>
            </a:r>
            <a:r>
              <a:rPr lang="en-US" sz="2400" b="1" dirty="0">
                <a:solidFill>
                  <a:srgbClr val="00B0F0"/>
                </a:solidFill>
              </a:rPr>
              <a:t> ‘ordinary life’. </a:t>
            </a:r>
            <a:r>
              <a:rPr lang="en-US" sz="2400" dirty="0"/>
              <a:t>They also enable you and the NDIS to work out steps to achieving your goal. </a:t>
            </a:r>
            <a:endParaRPr lang="en-AU" sz="2400" dirty="0"/>
          </a:p>
          <a:p>
            <a:pPr marL="0" indent="0">
              <a:buNone/>
            </a:pPr>
            <a:endParaRPr lang="en-US" sz="2400" dirty="0"/>
          </a:p>
          <a:p>
            <a:r>
              <a:rPr lang="en-US" sz="2400" dirty="0"/>
              <a:t>For example, most 25 year old's would want to move out of home and live as independently as possible – the NDIS can support you to ‘live an ordinary life’ in a goal such as this.  This is a goal that might take a number of years to achieve with many supports needed along the way such as day to day support, transport assistance, mobility aids etc. </a:t>
            </a:r>
            <a:endParaRPr lang="en-AU" sz="2400" dirty="0"/>
          </a:p>
          <a:p>
            <a:pPr marL="0" indent="0">
              <a:buNone/>
            </a:pPr>
            <a:endParaRPr lang="en-AU" sz="2400" dirty="0"/>
          </a:p>
          <a:p>
            <a:pPr marL="0" indent="0">
              <a:buNone/>
            </a:pPr>
            <a:endParaRPr lang="en-AU" sz="2400" dirty="0"/>
          </a:p>
          <a:p>
            <a:endParaRPr lang="en-US" dirty="0"/>
          </a:p>
        </p:txBody>
      </p:sp>
      <p:sp>
        <p:nvSpPr>
          <p:cNvPr id="4" name="Slide Number Placeholder 3">
            <a:extLst>
              <a:ext uri="{FF2B5EF4-FFF2-40B4-BE49-F238E27FC236}">
                <a16:creationId xmlns="" xmlns:a16="http://schemas.microsoft.com/office/drawing/2014/main" id="{ACDF90DB-5CE4-A748-83AB-CAE31DD29492}"/>
              </a:ext>
            </a:extLst>
          </p:cNvPr>
          <p:cNvSpPr>
            <a:spLocks noGrp="1"/>
          </p:cNvSpPr>
          <p:nvPr>
            <p:ph type="sldNum" sz="quarter" idx="12"/>
          </p:nvPr>
        </p:nvSpPr>
        <p:spPr/>
        <p:txBody>
          <a:bodyPr/>
          <a:lstStyle/>
          <a:p>
            <a:fld id="{E527C44A-956C-DE47-8C46-F38CDA2C20D7}" type="slidenum">
              <a:rPr lang="en-US" smtClean="0"/>
              <a:pPr/>
              <a:t>53</a:t>
            </a:fld>
            <a:endParaRPr lang="en-US"/>
          </a:p>
        </p:txBody>
      </p:sp>
    </p:spTree>
    <p:extLst>
      <p:ext uri="{BB962C8B-B14F-4D97-AF65-F5344CB8AC3E}">
        <p14:creationId xmlns:p14="http://schemas.microsoft.com/office/powerpoint/2010/main" val="1914838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155ADF-FA46-1340-BBFE-053191775F5C}"/>
              </a:ext>
            </a:extLst>
          </p:cNvPr>
          <p:cNvSpPr>
            <a:spLocks noGrp="1"/>
          </p:cNvSpPr>
          <p:nvPr>
            <p:ph type="title"/>
          </p:nvPr>
        </p:nvSpPr>
        <p:spPr/>
        <p:txBody>
          <a:bodyPr/>
          <a:lstStyle/>
          <a:p>
            <a:r>
              <a:rPr lang="en-US" b="1" dirty="0"/>
              <a:t>NDIS language to use</a:t>
            </a:r>
          </a:p>
        </p:txBody>
      </p:sp>
      <p:sp>
        <p:nvSpPr>
          <p:cNvPr id="4" name="Slide Number Placeholder 3">
            <a:extLst>
              <a:ext uri="{FF2B5EF4-FFF2-40B4-BE49-F238E27FC236}">
                <a16:creationId xmlns="" xmlns:a16="http://schemas.microsoft.com/office/drawing/2014/main" id="{AD56B003-2CB6-8B4A-BF5A-4105AB3D78C0}"/>
              </a:ext>
            </a:extLst>
          </p:cNvPr>
          <p:cNvSpPr>
            <a:spLocks noGrp="1"/>
          </p:cNvSpPr>
          <p:nvPr>
            <p:ph type="sldNum" sz="quarter" idx="12"/>
          </p:nvPr>
        </p:nvSpPr>
        <p:spPr/>
        <p:txBody>
          <a:bodyPr/>
          <a:lstStyle/>
          <a:p>
            <a:fld id="{E527C44A-956C-DE47-8C46-F38CDA2C20D7}" type="slidenum">
              <a:rPr lang="en-US" smtClean="0"/>
              <a:pPr/>
              <a:t>54</a:t>
            </a:fld>
            <a:endParaRPr lang="en-US"/>
          </a:p>
        </p:txBody>
      </p:sp>
      <p:sp>
        <p:nvSpPr>
          <p:cNvPr id="7" name="Content Placeholder 2">
            <a:extLst>
              <a:ext uri="{FF2B5EF4-FFF2-40B4-BE49-F238E27FC236}">
                <a16:creationId xmlns="" xmlns:a16="http://schemas.microsoft.com/office/drawing/2014/main" id="{C80E0FB6-A100-3A40-90CD-930B309F4C6D}"/>
              </a:ext>
            </a:extLst>
          </p:cNvPr>
          <p:cNvSpPr txBox="1">
            <a:spLocks/>
          </p:cNvSpPr>
          <p:nvPr/>
        </p:nvSpPr>
        <p:spPr>
          <a:xfrm>
            <a:off x="609600" y="1664379"/>
            <a:ext cx="8229600" cy="452596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70000"/>
              </a:lnSpc>
            </a:pPr>
            <a:r>
              <a:rPr lang="en-US" sz="2000" dirty="0">
                <a:solidFill>
                  <a:srgbClr val="00B0F0"/>
                </a:solidFill>
              </a:rPr>
              <a:t>Goals</a:t>
            </a:r>
            <a:r>
              <a:rPr lang="en-US" sz="2000" dirty="0"/>
              <a:t> – all supports should link back to your goals</a:t>
            </a:r>
            <a:endParaRPr lang="en-US" sz="2000" dirty="0">
              <a:cs typeface="Calibri"/>
            </a:endParaRPr>
          </a:p>
          <a:p>
            <a:pPr>
              <a:lnSpc>
                <a:spcPct val="170000"/>
              </a:lnSpc>
            </a:pPr>
            <a:r>
              <a:rPr lang="en-US" sz="2000" dirty="0">
                <a:solidFill>
                  <a:srgbClr val="00B0F0"/>
                </a:solidFill>
              </a:rPr>
              <a:t>Social and economic participation </a:t>
            </a:r>
            <a:r>
              <a:rPr lang="en-US" sz="2000" dirty="0"/>
              <a:t>- all supports should help in this regard</a:t>
            </a:r>
            <a:endParaRPr lang="en-US" sz="2000" dirty="0">
              <a:cs typeface="Calibri"/>
            </a:endParaRPr>
          </a:p>
          <a:p>
            <a:pPr>
              <a:lnSpc>
                <a:spcPct val="170000"/>
              </a:lnSpc>
            </a:pPr>
            <a:r>
              <a:rPr lang="en-US" sz="2000" dirty="0">
                <a:solidFill>
                  <a:srgbClr val="00B0F0"/>
                </a:solidFill>
              </a:rPr>
              <a:t>Capacity building </a:t>
            </a:r>
            <a:r>
              <a:rPr lang="en-US" sz="2000" dirty="0"/>
              <a:t>– Is the support helping you to build your capacity? Increasing your independence</a:t>
            </a:r>
            <a:endParaRPr lang="en-US" sz="2000" dirty="0">
              <a:cs typeface="Calibri"/>
            </a:endParaRPr>
          </a:p>
          <a:p>
            <a:pPr>
              <a:lnSpc>
                <a:spcPct val="170000"/>
              </a:lnSpc>
            </a:pPr>
            <a:r>
              <a:rPr lang="en-US" sz="2000" dirty="0">
                <a:solidFill>
                  <a:srgbClr val="00B0F0"/>
                </a:solidFill>
              </a:rPr>
              <a:t>Functional impairment </a:t>
            </a:r>
            <a:r>
              <a:rPr lang="en-US" sz="2000" dirty="0"/>
              <a:t>– the areas you need support in</a:t>
            </a:r>
            <a:endParaRPr lang="en-US" sz="2000" dirty="0">
              <a:cs typeface="Calibri"/>
            </a:endParaRPr>
          </a:p>
          <a:p>
            <a:pPr>
              <a:lnSpc>
                <a:spcPct val="170000"/>
              </a:lnSpc>
            </a:pPr>
            <a:r>
              <a:rPr lang="en-US" sz="2000" dirty="0">
                <a:solidFill>
                  <a:srgbClr val="00B0F0"/>
                </a:solidFill>
              </a:rPr>
              <a:t>Reasonable and necessary </a:t>
            </a:r>
            <a:r>
              <a:rPr lang="en-US" sz="2000" dirty="0"/>
              <a:t>– all supports have to meet the criteria</a:t>
            </a:r>
            <a:endParaRPr lang="en-US" sz="2000" dirty="0">
              <a:cs typeface="Calibri"/>
            </a:endParaRPr>
          </a:p>
          <a:p>
            <a:pPr>
              <a:lnSpc>
                <a:spcPct val="170000"/>
              </a:lnSpc>
            </a:pPr>
            <a:r>
              <a:rPr lang="en-US" sz="2000" dirty="0">
                <a:solidFill>
                  <a:srgbClr val="00B0F0"/>
                </a:solidFill>
              </a:rPr>
              <a:t>Choice and control </a:t>
            </a:r>
            <a:r>
              <a:rPr lang="en-US" sz="2000" dirty="0"/>
              <a:t>- </a:t>
            </a:r>
            <a:r>
              <a:rPr lang="en-US" altLang="en-US" sz="2000" dirty="0">
                <a:latin typeface="Calibri"/>
                <a:cs typeface="Calibri"/>
                <a:sym typeface="Calibri" panose="020F0502020204030204" pitchFamily="34" charset="0"/>
              </a:rPr>
              <a:t>participant satisfaction with their levels of choice and control, their independence and what they choose to do each day</a:t>
            </a:r>
            <a:endParaRPr lang="en-US" sz="2000" dirty="0">
              <a:latin typeface="Calibri"/>
              <a:cs typeface="Calibri"/>
            </a:endParaRPr>
          </a:p>
          <a:p>
            <a:endParaRPr lang="en-US" dirty="0"/>
          </a:p>
        </p:txBody>
      </p:sp>
    </p:spTree>
    <p:extLst>
      <p:ext uri="{BB962C8B-B14F-4D97-AF65-F5344CB8AC3E}">
        <p14:creationId xmlns:p14="http://schemas.microsoft.com/office/powerpoint/2010/main" val="2242309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FCE76D-086D-FD4D-8893-B8767C6A9740}"/>
              </a:ext>
            </a:extLst>
          </p:cNvPr>
          <p:cNvSpPr>
            <a:spLocks noGrp="1"/>
          </p:cNvSpPr>
          <p:nvPr>
            <p:ph type="title"/>
          </p:nvPr>
        </p:nvSpPr>
        <p:spPr>
          <a:xfrm>
            <a:off x="457200" y="223760"/>
            <a:ext cx="8229600" cy="1143000"/>
          </a:xfrm>
        </p:spPr>
        <p:txBody>
          <a:bodyPr/>
          <a:lstStyle/>
          <a:p>
            <a:r>
              <a:rPr lang="en-US" b="1" dirty="0"/>
              <a:t>Your planning meeting</a:t>
            </a:r>
          </a:p>
        </p:txBody>
      </p:sp>
      <p:sp>
        <p:nvSpPr>
          <p:cNvPr id="3" name="Content Placeholder 2">
            <a:extLst>
              <a:ext uri="{FF2B5EF4-FFF2-40B4-BE49-F238E27FC236}">
                <a16:creationId xmlns="" xmlns:a16="http://schemas.microsoft.com/office/drawing/2014/main" id="{FA443DCD-25CD-824D-98E2-A5AE510E2983}"/>
              </a:ext>
            </a:extLst>
          </p:cNvPr>
          <p:cNvSpPr>
            <a:spLocks noGrp="1"/>
          </p:cNvSpPr>
          <p:nvPr>
            <p:ph idx="1"/>
          </p:nvPr>
        </p:nvSpPr>
        <p:spPr>
          <a:xfrm>
            <a:off x="457200" y="1569391"/>
            <a:ext cx="8229600" cy="4525963"/>
          </a:xfrm>
        </p:spPr>
        <p:txBody>
          <a:bodyPr>
            <a:noAutofit/>
          </a:bodyPr>
          <a:lstStyle/>
          <a:p>
            <a:r>
              <a:rPr lang="en-US" sz="2300" dirty="0"/>
              <a:t>The NDIA will inform you of the date of your planning meeting. </a:t>
            </a:r>
          </a:p>
          <a:p>
            <a:r>
              <a:rPr lang="en-US" sz="2300" dirty="0"/>
              <a:t>You can take anyone you like with you.</a:t>
            </a:r>
          </a:p>
          <a:p>
            <a:r>
              <a:rPr lang="en-US" sz="2300" dirty="0">
                <a:solidFill>
                  <a:srgbClr val="00B0F0"/>
                </a:solidFill>
              </a:rPr>
              <a:t>Request your planning meeting at home </a:t>
            </a:r>
            <a:r>
              <a:rPr lang="en-US" sz="2300" dirty="0"/>
              <a:t>to give the planner insight into your functional capacity and conserve your energy.</a:t>
            </a:r>
          </a:p>
          <a:p>
            <a:r>
              <a:rPr lang="en-US" sz="2300" dirty="0"/>
              <a:t>Bring any pre-planning work you’ve done, as well as any further supporting documentation and your list of current supports.</a:t>
            </a:r>
          </a:p>
          <a:p>
            <a:r>
              <a:rPr lang="en-US" sz="2300" dirty="0"/>
              <a:t>Will usually be held by a Local Area Coordinator (LAC). </a:t>
            </a:r>
          </a:p>
          <a:p>
            <a:r>
              <a:rPr lang="en-US" sz="2300" dirty="0"/>
              <a:t>When you receive your plan the LAC or support coordinator can help you enact it. </a:t>
            </a:r>
          </a:p>
          <a:p>
            <a:r>
              <a:rPr lang="en-US" sz="2300" dirty="0"/>
              <a:t>You will receive your plan in the post, and a copy will be uploaded to the </a:t>
            </a:r>
            <a:r>
              <a:rPr lang="en-US" sz="2300" dirty="0" err="1"/>
              <a:t>MyPlace</a:t>
            </a:r>
            <a:r>
              <a:rPr lang="en-US" sz="2300" dirty="0"/>
              <a:t> portal. </a:t>
            </a:r>
          </a:p>
          <a:p>
            <a:endParaRPr lang="en-US" sz="2400" dirty="0"/>
          </a:p>
          <a:p>
            <a:endParaRPr lang="en-US" dirty="0"/>
          </a:p>
        </p:txBody>
      </p:sp>
      <p:sp>
        <p:nvSpPr>
          <p:cNvPr id="4" name="Slide Number Placeholder 3">
            <a:extLst>
              <a:ext uri="{FF2B5EF4-FFF2-40B4-BE49-F238E27FC236}">
                <a16:creationId xmlns="" xmlns:a16="http://schemas.microsoft.com/office/drawing/2014/main" id="{CF4EC5C7-8CE6-8749-9D0B-40AF5A6926B6}"/>
              </a:ext>
            </a:extLst>
          </p:cNvPr>
          <p:cNvSpPr>
            <a:spLocks noGrp="1"/>
          </p:cNvSpPr>
          <p:nvPr>
            <p:ph type="sldNum" sz="quarter" idx="12"/>
          </p:nvPr>
        </p:nvSpPr>
        <p:spPr/>
        <p:txBody>
          <a:bodyPr/>
          <a:lstStyle/>
          <a:p>
            <a:fld id="{E527C44A-956C-DE47-8C46-F38CDA2C20D7}" type="slidenum">
              <a:rPr lang="en-US" smtClean="0"/>
              <a:pPr/>
              <a:t>55</a:t>
            </a:fld>
            <a:endParaRPr lang="en-US"/>
          </a:p>
        </p:txBody>
      </p:sp>
    </p:spTree>
    <p:extLst>
      <p:ext uri="{BB962C8B-B14F-4D97-AF65-F5344CB8AC3E}">
        <p14:creationId xmlns:p14="http://schemas.microsoft.com/office/powerpoint/2010/main" val="3455410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03BEE-6962-024A-BA76-F85CA548B612}"/>
              </a:ext>
            </a:extLst>
          </p:cNvPr>
          <p:cNvSpPr>
            <a:spLocks noGrp="1"/>
          </p:cNvSpPr>
          <p:nvPr>
            <p:ph type="title"/>
          </p:nvPr>
        </p:nvSpPr>
        <p:spPr>
          <a:xfrm>
            <a:off x="580292" y="235318"/>
            <a:ext cx="7983415" cy="1143000"/>
          </a:xfrm>
        </p:spPr>
        <p:txBody>
          <a:bodyPr>
            <a:normAutofit fontScale="90000"/>
          </a:bodyPr>
          <a:lstStyle/>
          <a:p>
            <a:r>
              <a:rPr lang="en-US" b="1" dirty="0"/>
              <a:t>If you’re not happy with decisions made, or with your plan</a:t>
            </a:r>
          </a:p>
        </p:txBody>
      </p:sp>
      <p:sp>
        <p:nvSpPr>
          <p:cNvPr id="3" name="Content Placeholder 2">
            <a:extLst>
              <a:ext uri="{FF2B5EF4-FFF2-40B4-BE49-F238E27FC236}">
                <a16:creationId xmlns="" xmlns:a16="http://schemas.microsoft.com/office/drawing/2014/main" id="{48B59A72-FCE9-074F-AFC6-DCBEF51C0807}"/>
              </a:ext>
            </a:extLst>
          </p:cNvPr>
          <p:cNvSpPr>
            <a:spLocks noGrp="1"/>
          </p:cNvSpPr>
          <p:nvPr>
            <p:ph idx="1"/>
          </p:nvPr>
        </p:nvSpPr>
        <p:spPr>
          <a:xfrm>
            <a:off x="457200" y="1523148"/>
            <a:ext cx="8229600" cy="4525963"/>
          </a:xfrm>
        </p:spPr>
        <p:txBody>
          <a:bodyPr>
            <a:noAutofit/>
          </a:bodyPr>
          <a:lstStyle/>
          <a:p>
            <a:pPr marL="28575" indent="0">
              <a:buSzPts val="3000"/>
              <a:buNone/>
              <a:defRPr/>
            </a:pPr>
            <a:r>
              <a:rPr lang="en-AU" sz="2200" dirty="0">
                <a:latin typeface="Calibri" panose="020F0502020204030204" pitchFamily="34" charset="0"/>
                <a:ea typeface="Helvetica Neue Light" panose="02000403000000020004" pitchFamily="2" charset="0"/>
                <a:cs typeface="Calibri" panose="020F0502020204030204" pitchFamily="34" charset="0"/>
                <a:sym typeface="Helvetica Neue Light"/>
              </a:rPr>
              <a:t>There are a number of different types of review:</a:t>
            </a:r>
          </a:p>
          <a:p>
            <a:pPr marL="28575" indent="0">
              <a:buSzPts val="3000"/>
              <a:buNone/>
              <a:defRPr/>
            </a:pPr>
            <a:endParaRPr lang="en-AU" sz="900" dirty="0">
              <a:latin typeface="Calibri" panose="020F0502020204030204" pitchFamily="34" charset="0"/>
              <a:ea typeface="Helvetica Neue Light" panose="02000403000000020004" pitchFamily="2" charset="0"/>
              <a:cs typeface="Calibri" panose="020F0502020204030204" pitchFamily="34" charset="0"/>
              <a:sym typeface="Helvetica Neue Light"/>
            </a:endParaRPr>
          </a:p>
          <a:p>
            <a:pPr marL="28575" indent="0">
              <a:buSzPts val="3000"/>
              <a:buNone/>
              <a:defRPr/>
            </a:pPr>
            <a:r>
              <a:rPr lang="en-AU" sz="2200" b="1" dirty="0">
                <a:solidFill>
                  <a:srgbClr val="00B0F0"/>
                </a:solidFill>
                <a:latin typeface="Calibri" panose="020F0502020204030204" pitchFamily="34" charset="0"/>
                <a:ea typeface="Helvetica Neue Light" panose="02000403000000020004" pitchFamily="2" charset="0"/>
                <a:cs typeface="Calibri" panose="020F0502020204030204" pitchFamily="34" charset="0"/>
                <a:sym typeface="Helvetica Neue Light"/>
              </a:rPr>
              <a:t>Light touch review </a:t>
            </a:r>
          </a:p>
          <a:p>
            <a:pPr marL="371475">
              <a:buSzPts val="3000"/>
              <a:defRPr/>
            </a:pPr>
            <a:r>
              <a:rPr lang="en-AU" sz="2200" dirty="0">
                <a:latin typeface="Calibri" panose="020F0502020204030204" pitchFamily="34" charset="0"/>
                <a:ea typeface="Helvetica Neue Light" panose="02000403000000020004" pitchFamily="2" charset="0"/>
                <a:cs typeface="Calibri" panose="020F0502020204030204" pitchFamily="34" charset="0"/>
                <a:sym typeface="Helvetica Neue Light"/>
              </a:rPr>
              <a:t>If you just want to change how your plan is managed, you can request a light touch review. </a:t>
            </a:r>
          </a:p>
          <a:p>
            <a:pPr marL="371475">
              <a:buSzPts val="3000"/>
              <a:defRPr/>
            </a:pPr>
            <a:endParaRPr lang="en-AU" sz="2200" dirty="0">
              <a:latin typeface="Calibri" panose="020F0502020204030204" pitchFamily="34" charset="0"/>
              <a:ea typeface="Helvetica Neue Light" panose="02000403000000020004" pitchFamily="2" charset="0"/>
              <a:cs typeface="Calibri" panose="020F0502020204030204" pitchFamily="34" charset="0"/>
              <a:sym typeface="Helvetica Neue Light"/>
            </a:endParaRPr>
          </a:p>
          <a:p>
            <a:pPr marL="28575" indent="0">
              <a:buSzPts val="3000"/>
              <a:buNone/>
              <a:defRPr/>
            </a:pPr>
            <a:r>
              <a:rPr lang="en-AU" sz="2200" b="1" dirty="0">
                <a:solidFill>
                  <a:srgbClr val="00B0F0"/>
                </a:solidFill>
                <a:latin typeface="Calibri" panose="020F0502020204030204" pitchFamily="34" charset="0"/>
                <a:ea typeface="Helvetica Neue Light" panose="02000403000000020004" pitchFamily="2" charset="0"/>
                <a:cs typeface="Calibri" panose="020F0502020204030204" pitchFamily="34" charset="0"/>
                <a:sym typeface="Helvetica Neue Light"/>
              </a:rPr>
              <a:t>Internal review </a:t>
            </a:r>
          </a:p>
          <a:p>
            <a:pPr marL="485775" indent="-457200">
              <a:buSzPts val="3000"/>
              <a:defRPr/>
            </a:pPr>
            <a:r>
              <a:rPr lang="en-AU" sz="2200" dirty="0">
                <a:latin typeface="Calibri" panose="020F0502020204030204" pitchFamily="34" charset="0"/>
                <a:ea typeface="Helvetica Neue Light" panose="02000403000000020004" pitchFamily="2" charset="0"/>
                <a:cs typeface="Calibri" panose="020F0502020204030204" pitchFamily="34" charset="0"/>
                <a:sym typeface="Helvetica Neue Light"/>
              </a:rPr>
              <a:t>Must be requested within 3 months of receiving your plan. Your whole plan will be reviewed, not just the part you’re not happy with so there’s a chance you can end up with less funding. </a:t>
            </a:r>
          </a:p>
          <a:p>
            <a:pPr marL="485775" indent="-457200">
              <a:buSzPts val="3000"/>
              <a:defRPr/>
            </a:pPr>
            <a:r>
              <a:rPr lang="en-AU" sz="2200" dirty="0">
                <a:latin typeface="Calibri" panose="020F0502020204030204" pitchFamily="34" charset="0"/>
                <a:ea typeface="Helvetica Neue Light" panose="02000403000000020004" pitchFamily="2" charset="0"/>
                <a:cs typeface="Calibri" panose="020F0502020204030204" pitchFamily="34" charset="0"/>
                <a:sym typeface="Helvetica Neue Light"/>
              </a:rPr>
              <a:t>An internal review can also be requested if you have been deemed ineligible for access to the Scheme. </a:t>
            </a:r>
          </a:p>
        </p:txBody>
      </p:sp>
      <p:sp>
        <p:nvSpPr>
          <p:cNvPr id="4" name="Slide Number Placeholder 3">
            <a:extLst>
              <a:ext uri="{FF2B5EF4-FFF2-40B4-BE49-F238E27FC236}">
                <a16:creationId xmlns="" xmlns:a16="http://schemas.microsoft.com/office/drawing/2014/main" id="{B665A245-3B36-0344-AD76-D1C19766CEF2}"/>
              </a:ext>
            </a:extLst>
          </p:cNvPr>
          <p:cNvSpPr>
            <a:spLocks noGrp="1"/>
          </p:cNvSpPr>
          <p:nvPr>
            <p:ph type="sldNum" sz="quarter" idx="12"/>
          </p:nvPr>
        </p:nvSpPr>
        <p:spPr/>
        <p:txBody>
          <a:bodyPr/>
          <a:lstStyle/>
          <a:p>
            <a:fld id="{E527C44A-956C-DE47-8C46-F38CDA2C20D7}" type="slidenum">
              <a:rPr lang="en-US" smtClean="0"/>
              <a:pPr/>
              <a:t>56</a:t>
            </a:fld>
            <a:endParaRPr lang="en-US"/>
          </a:p>
        </p:txBody>
      </p:sp>
    </p:spTree>
    <p:extLst>
      <p:ext uri="{BB962C8B-B14F-4D97-AF65-F5344CB8AC3E}">
        <p14:creationId xmlns:p14="http://schemas.microsoft.com/office/powerpoint/2010/main" val="22875569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03BEE-6962-024A-BA76-F85CA548B612}"/>
              </a:ext>
            </a:extLst>
          </p:cNvPr>
          <p:cNvSpPr>
            <a:spLocks noGrp="1"/>
          </p:cNvSpPr>
          <p:nvPr>
            <p:ph type="title"/>
          </p:nvPr>
        </p:nvSpPr>
        <p:spPr/>
        <p:txBody>
          <a:bodyPr/>
          <a:lstStyle/>
          <a:p>
            <a:r>
              <a:rPr lang="en-US" b="1" dirty="0"/>
              <a:t>Other types of plan review</a:t>
            </a:r>
          </a:p>
        </p:txBody>
      </p:sp>
      <p:sp>
        <p:nvSpPr>
          <p:cNvPr id="3" name="Content Placeholder 2">
            <a:extLst>
              <a:ext uri="{FF2B5EF4-FFF2-40B4-BE49-F238E27FC236}">
                <a16:creationId xmlns="" xmlns:a16="http://schemas.microsoft.com/office/drawing/2014/main" id="{48B59A72-FCE9-074F-AFC6-DCBEF51C0807}"/>
              </a:ext>
            </a:extLst>
          </p:cNvPr>
          <p:cNvSpPr>
            <a:spLocks noGrp="1"/>
          </p:cNvSpPr>
          <p:nvPr>
            <p:ph idx="1"/>
          </p:nvPr>
        </p:nvSpPr>
        <p:spPr/>
        <p:txBody>
          <a:bodyPr>
            <a:normAutofit/>
          </a:bodyPr>
          <a:lstStyle/>
          <a:p>
            <a:pPr marL="28575" indent="0">
              <a:buSzPts val="3000"/>
              <a:buNone/>
              <a:defRPr/>
            </a:pPr>
            <a:r>
              <a:rPr lang="en-AU" b="1" dirty="0">
                <a:solidFill>
                  <a:srgbClr val="00B0F0"/>
                </a:solidFill>
                <a:ea typeface="Helvetica Neue Light" panose="02000403000000020004" pitchFamily="2" charset="0"/>
                <a:cs typeface="Helvetica Neue Light"/>
                <a:sym typeface="Helvetica Neue Light"/>
              </a:rPr>
              <a:t>Change of circumstances</a:t>
            </a:r>
            <a:r>
              <a:rPr lang="en-AU" b="1" dirty="0">
                <a:solidFill>
                  <a:srgbClr val="00B0F0"/>
                </a:solidFill>
                <a:ea typeface="Helvetica Neue Light" panose="02000403000000020004" pitchFamily="2" charset="0"/>
              </a:rPr>
              <a:t> review</a:t>
            </a:r>
          </a:p>
          <a:p>
            <a:pPr marL="485775" indent="-457200">
              <a:buSzPts val="3000"/>
              <a:defRPr/>
            </a:pPr>
            <a:r>
              <a:rPr lang="en-AU" dirty="0">
                <a:ea typeface="Helvetica Neue Light" panose="02000403000000020004" pitchFamily="2" charset="0"/>
              </a:rPr>
              <a:t>If your circumstances change, such as the illness of a family member who cares for you, you can request more support. </a:t>
            </a:r>
          </a:p>
          <a:p>
            <a:pPr marL="28575" indent="0">
              <a:buSzPts val="3000"/>
              <a:buNone/>
              <a:defRPr/>
            </a:pPr>
            <a:r>
              <a:rPr lang="en-AU" b="1" dirty="0">
                <a:solidFill>
                  <a:srgbClr val="00B0F0"/>
                </a:solidFill>
                <a:ea typeface="Helvetica Neue Light" panose="02000403000000020004" pitchFamily="2" charset="0"/>
              </a:rPr>
              <a:t>Annual plan review </a:t>
            </a:r>
          </a:p>
          <a:p>
            <a:pPr marL="485775" indent="-457200">
              <a:buSzPts val="3000"/>
              <a:defRPr/>
            </a:pPr>
            <a:r>
              <a:rPr lang="en-AU" dirty="0">
                <a:ea typeface="Helvetica Neue Light" panose="02000403000000020004" pitchFamily="2" charset="0"/>
              </a:rPr>
              <a:t>All plans are reviewed, usually every year, but some are every 2 years. </a:t>
            </a:r>
          </a:p>
        </p:txBody>
      </p:sp>
      <p:sp>
        <p:nvSpPr>
          <p:cNvPr id="4" name="Slide Number Placeholder 3">
            <a:extLst>
              <a:ext uri="{FF2B5EF4-FFF2-40B4-BE49-F238E27FC236}">
                <a16:creationId xmlns="" xmlns:a16="http://schemas.microsoft.com/office/drawing/2014/main" id="{B665A245-3B36-0344-AD76-D1C19766CEF2}"/>
              </a:ext>
            </a:extLst>
          </p:cNvPr>
          <p:cNvSpPr>
            <a:spLocks noGrp="1"/>
          </p:cNvSpPr>
          <p:nvPr>
            <p:ph type="sldNum" sz="quarter" idx="12"/>
          </p:nvPr>
        </p:nvSpPr>
        <p:spPr/>
        <p:txBody>
          <a:bodyPr/>
          <a:lstStyle/>
          <a:p>
            <a:fld id="{E527C44A-956C-DE47-8C46-F38CDA2C20D7}" type="slidenum">
              <a:rPr lang="en-US" smtClean="0"/>
              <a:pPr/>
              <a:t>57</a:t>
            </a:fld>
            <a:endParaRPr lang="en-US"/>
          </a:p>
        </p:txBody>
      </p:sp>
    </p:spTree>
    <p:extLst>
      <p:ext uri="{BB962C8B-B14F-4D97-AF65-F5344CB8AC3E}">
        <p14:creationId xmlns:p14="http://schemas.microsoft.com/office/powerpoint/2010/main" val="2074138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03BEE-6962-024A-BA76-F85CA548B612}"/>
              </a:ext>
            </a:extLst>
          </p:cNvPr>
          <p:cNvSpPr>
            <a:spLocks noGrp="1"/>
          </p:cNvSpPr>
          <p:nvPr>
            <p:ph type="title"/>
          </p:nvPr>
        </p:nvSpPr>
        <p:spPr/>
        <p:txBody>
          <a:bodyPr/>
          <a:lstStyle/>
          <a:p>
            <a:r>
              <a:rPr lang="en-US" b="1" dirty="0"/>
              <a:t>When your review doesn’t deliver</a:t>
            </a:r>
          </a:p>
        </p:txBody>
      </p:sp>
      <p:sp>
        <p:nvSpPr>
          <p:cNvPr id="3" name="Content Placeholder 2">
            <a:extLst>
              <a:ext uri="{FF2B5EF4-FFF2-40B4-BE49-F238E27FC236}">
                <a16:creationId xmlns="" xmlns:a16="http://schemas.microsoft.com/office/drawing/2014/main" id="{48B59A72-FCE9-074F-AFC6-DCBEF51C0807}"/>
              </a:ext>
            </a:extLst>
          </p:cNvPr>
          <p:cNvSpPr>
            <a:spLocks noGrp="1"/>
          </p:cNvSpPr>
          <p:nvPr>
            <p:ph idx="1"/>
          </p:nvPr>
        </p:nvSpPr>
        <p:spPr>
          <a:xfrm>
            <a:off x="457200" y="1600200"/>
            <a:ext cx="8229600" cy="4525963"/>
          </a:xfrm>
        </p:spPr>
        <p:txBody>
          <a:bodyPr vert="horz" lIns="91440" tIns="45720" rIns="91440" bIns="45720" rtlCol="0" anchor="t">
            <a:noAutofit/>
          </a:bodyPr>
          <a:lstStyle/>
          <a:p>
            <a:pPr marL="28575" indent="0">
              <a:buSzPts val="3000"/>
              <a:buNone/>
              <a:defRPr/>
            </a:pPr>
            <a:endParaRPr lang="en-AU" sz="2600" dirty="0">
              <a:ea typeface="Helvetica Neue Light" panose="02000403000000020004" pitchFamily="2" charset="0"/>
            </a:endParaRPr>
          </a:p>
          <a:p>
            <a:pPr marL="485775" indent="-457200">
              <a:buSzPts val="3000"/>
              <a:defRPr/>
            </a:pPr>
            <a:r>
              <a:rPr lang="en-AU" sz="2600" dirty="0">
                <a:ea typeface="Helvetica Neue Light" panose="02000403000000020004" pitchFamily="2" charset="0"/>
              </a:rPr>
              <a:t>You can appeal a review decision</a:t>
            </a:r>
            <a:r>
              <a:rPr lang="en-US" altLang="en-US" sz="2600" dirty="0">
                <a:cs typeface="Calibri" panose="020F0502020204030204" pitchFamily="34" charset="0"/>
                <a:sym typeface="Calibri" panose="020F0502020204030204" pitchFamily="34" charset="0"/>
              </a:rPr>
              <a:t> with the </a:t>
            </a:r>
            <a:r>
              <a:rPr lang="en-US" sz="2600" b="1" dirty="0">
                <a:solidFill>
                  <a:srgbClr val="00B0F0"/>
                </a:solidFill>
                <a:ea typeface="Helvetica Neue Light"/>
                <a:cs typeface="Helvetica Neue Light"/>
                <a:sym typeface="Helvetica Neue Light"/>
              </a:rPr>
              <a:t>Administrative Appeals Tribunal (AAT). </a:t>
            </a:r>
            <a:endParaRPr lang="en-US" sz="2600" b="1" dirty="0">
              <a:solidFill>
                <a:srgbClr val="00B0F0"/>
              </a:solidFill>
              <a:ea typeface="Helvetica Neue Light"/>
              <a:cs typeface="Helvetica Neue Light"/>
            </a:endParaRPr>
          </a:p>
          <a:p>
            <a:pPr marL="28575" indent="0">
              <a:buSzPts val="3000"/>
              <a:buNone/>
              <a:defRPr/>
            </a:pPr>
            <a:endParaRPr lang="en-US" sz="2600" b="1" dirty="0">
              <a:solidFill>
                <a:srgbClr val="00B0F0"/>
              </a:solidFill>
              <a:ea typeface="Helvetica Neue Light"/>
              <a:cs typeface="Helvetica Neue Light"/>
              <a:sym typeface="Helvetica Neue Light"/>
            </a:endParaRPr>
          </a:p>
          <a:p>
            <a:pPr marL="28575" indent="0">
              <a:buSzPts val="3000"/>
              <a:buNone/>
              <a:defRPr/>
            </a:pPr>
            <a:endParaRPr lang="en-US" sz="2600" b="1" dirty="0">
              <a:solidFill>
                <a:srgbClr val="00B0F0"/>
              </a:solidFill>
              <a:ea typeface="Helvetica Neue Light"/>
              <a:cs typeface="Helvetica Neue Light"/>
              <a:sym typeface="Helvetica Neue Light"/>
            </a:endParaRPr>
          </a:p>
          <a:p>
            <a:pPr marL="485775" indent="-457200">
              <a:buSzPts val="3000"/>
              <a:defRPr/>
            </a:pPr>
            <a:r>
              <a:rPr lang="en-US" sz="2600" dirty="0">
                <a:ea typeface="Helvetica Neue Light"/>
                <a:cs typeface="Calibri" panose="020F0502020204030204" pitchFamily="34" charset="0"/>
                <a:sym typeface="Calibri" panose="020F0502020204030204" pitchFamily="34" charset="0"/>
              </a:rPr>
              <a:t>T</a:t>
            </a:r>
            <a:r>
              <a:rPr lang="en-US" altLang="en-US" sz="2600" dirty="0">
                <a:cs typeface="Calibri" panose="020F0502020204030204" pitchFamily="34" charset="0"/>
                <a:sym typeface="Calibri" panose="020F0502020204030204" pitchFamily="34" charset="0"/>
              </a:rPr>
              <a:t>hey review NDIS decisions and have overruled the NDIS including decisions about who is eligible to access the scheme, supports provided under the scheme and the registration of providers of supports. Their decision is final. </a:t>
            </a:r>
            <a:endParaRPr lang="en-US" altLang="en-US" sz="2600" dirty="0">
              <a:cs typeface="Calibri" panose="020F0502020204030204" pitchFamily="34" charset="0"/>
            </a:endParaRPr>
          </a:p>
          <a:p>
            <a:pPr marL="28575" indent="0">
              <a:buSzPts val="3000"/>
              <a:buNone/>
              <a:defRPr/>
            </a:pPr>
            <a:endParaRPr lang="en-US" altLang="en-US" sz="2600" dirty="0">
              <a:cs typeface="Calibri" panose="020F0502020204030204" pitchFamily="34" charset="0"/>
              <a:sym typeface="Calibri" panose="020F0502020204030204" pitchFamily="34" charset="0"/>
            </a:endParaRPr>
          </a:p>
          <a:p>
            <a:pPr marL="28575" indent="0">
              <a:buSzPts val="3000"/>
              <a:buNone/>
              <a:defRPr/>
            </a:pPr>
            <a:endParaRPr lang="en-AU" dirty="0">
              <a:ea typeface="Helvetica Neue Light" panose="02000403000000020004" pitchFamily="2" charset="0"/>
            </a:endParaRPr>
          </a:p>
        </p:txBody>
      </p:sp>
      <p:sp>
        <p:nvSpPr>
          <p:cNvPr id="4" name="Slide Number Placeholder 3">
            <a:extLst>
              <a:ext uri="{FF2B5EF4-FFF2-40B4-BE49-F238E27FC236}">
                <a16:creationId xmlns="" xmlns:a16="http://schemas.microsoft.com/office/drawing/2014/main" id="{B665A245-3B36-0344-AD76-D1C19766CEF2}"/>
              </a:ext>
            </a:extLst>
          </p:cNvPr>
          <p:cNvSpPr>
            <a:spLocks noGrp="1"/>
          </p:cNvSpPr>
          <p:nvPr>
            <p:ph type="sldNum" sz="quarter" idx="12"/>
          </p:nvPr>
        </p:nvSpPr>
        <p:spPr/>
        <p:txBody>
          <a:bodyPr/>
          <a:lstStyle/>
          <a:p>
            <a:fld id="{E527C44A-956C-DE47-8C46-F38CDA2C20D7}" type="slidenum">
              <a:rPr lang="en-US" smtClean="0"/>
              <a:pPr/>
              <a:t>58</a:t>
            </a:fld>
            <a:endParaRPr lang="en-US"/>
          </a:p>
        </p:txBody>
      </p:sp>
    </p:spTree>
    <p:extLst>
      <p:ext uri="{BB962C8B-B14F-4D97-AF65-F5344CB8AC3E}">
        <p14:creationId xmlns:p14="http://schemas.microsoft.com/office/powerpoint/2010/main" val="3554543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03BEE-6962-024A-BA76-F85CA548B612}"/>
              </a:ext>
            </a:extLst>
          </p:cNvPr>
          <p:cNvSpPr>
            <a:spLocks noGrp="1"/>
          </p:cNvSpPr>
          <p:nvPr>
            <p:ph type="title"/>
          </p:nvPr>
        </p:nvSpPr>
        <p:spPr/>
        <p:txBody>
          <a:bodyPr/>
          <a:lstStyle/>
          <a:p>
            <a:r>
              <a:rPr lang="en-US" b="1" dirty="0"/>
              <a:t>Advocacy </a:t>
            </a:r>
          </a:p>
        </p:txBody>
      </p:sp>
      <p:sp>
        <p:nvSpPr>
          <p:cNvPr id="3" name="Content Placeholder 2">
            <a:extLst>
              <a:ext uri="{FF2B5EF4-FFF2-40B4-BE49-F238E27FC236}">
                <a16:creationId xmlns="" xmlns:a16="http://schemas.microsoft.com/office/drawing/2014/main" id="{48B59A72-FCE9-074F-AFC6-DCBEF51C0807}"/>
              </a:ext>
            </a:extLst>
          </p:cNvPr>
          <p:cNvSpPr>
            <a:spLocks noGrp="1"/>
          </p:cNvSpPr>
          <p:nvPr>
            <p:ph idx="1"/>
          </p:nvPr>
        </p:nvSpPr>
        <p:spPr/>
        <p:txBody>
          <a:bodyPr>
            <a:noAutofit/>
          </a:bodyPr>
          <a:lstStyle/>
          <a:p>
            <a:pPr marL="28575" indent="0">
              <a:buSzPts val="3000"/>
              <a:buNone/>
              <a:defRPr/>
            </a:pPr>
            <a:r>
              <a:rPr lang="en-AU" sz="2600" dirty="0">
                <a:ea typeface="Helvetica Neue Light" panose="02000403000000020004" pitchFamily="2" charset="0"/>
                <a:cs typeface="Helvetica Neue Light"/>
                <a:sym typeface="Helvetica Neue Light"/>
              </a:rPr>
              <a:t>If you’re unhappy with your review, you need help submitting an appeal or you have specific questions about your plan, contact an </a:t>
            </a:r>
            <a:r>
              <a:rPr lang="en-AU" sz="2600" b="1" dirty="0">
                <a:solidFill>
                  <a:srgbClr val="00B0F0"/>
                </a:solidFill>
                <a:ea typeface="Helvetica Neue Light" panose="02000403000000020004" pitchFamily="2" charset="0"/>
                <a:cs typeface="Helvetica Neue Light"/>
                <a:sym typeface="Helvetica Neue Light"/>
              </a:rPr>
              <a:t>advocacy organisation</a:t>
            </a:r>
            <a:r>
              <a:rPr lang="en-AU" sz="2600" b="1" dirty="0">
                <a:ea typeface="Helvetica Neue Light" panose="02000403000000020004" pitchFamily="2" charset="0"/>
                <a:cs typeface="Helvetica Neue Light"/>
                <a:sym typeface="Helvetica Neue Light"/>
              </a:rPr>
              <a:t> </a:t>
            </a:r>
            <a:r>
              <a:rPr lang="en-AU" sz="2600" dirty="0">
                <a:ea typeface="Helvetica Neue Light" panose="02000403000000020004" pitchFamily="2" charset="0"/>
                <a:cs typeface="Helvetica Neue Light"/>
                <a:sym typeface="Helvetica Neue Light"/>
              </a:rPr>
              <a:t>for assistance:</a:t>
            </a:r>
          </a:p>
          <a:p>
            <a:pPr marL="28575" indent="0">
              <a:buSzPts val="3000"/>
              <a:buNone/>
              <a:defRPr/>
            </a:pPr>
            <a:endParaRPr lang="en-AU" sz="2600" dirty="0">
              <a:ea typeface="Helvetica Neue Light" panose="02000403000000020004" pitchFamily="2" charset="0"/>
              <a:sym typeface="Helvetica Neue Light"/>
            </a:endParaRPr>
          </a:p>
          <a:p>
            <a:pPr marL="28575" indent="0">
              <a:buSzPts val="3000"/>
              <a:buNone/>
              <a:defRPr/>
            </a:pPr>
            <a:r>
              <a:rPr lang="en-AU" sz="2600" dirty="0">
                <a:ea typeface="Helvetica Neue Light" panose="02000403000000020004" pitchFamily="2" charset="0"/>
                <a:hlinkClick r:id="rId3"/>
              </a:rPr>
              <a:t>https://disabilityadvocacyfinder.dss.gov.au/disability/ndap/</a:t>
            </a:r>
            <a:endParaRPr lang="en-AU" sz="2600" dirty="0">
              <a:ea typeface="Helvetica Neue Light" panose="02000403000000020004" pitchFamily="2" charset="0"/>
            </a:endParaRPr>
          </a:p>
          <a:p>
            <a:pPr marL="28575" indent="0">
              <a:buSzPts val="3000"/>
              <a:buNone/>
              <a:defRPr/>
            </a:pPr>
            <a:endParaRPr lang="en-AU" sz="2600" dirty="0">
              <a:ea typeface="Helvetica Neue Light" panose="02000403000000020004" pitchFamily="2" charset="0"/>
            </a:endParaRPr>
          </a:p>
          <a:p>
            <a:pPr marL="28575" indent="0">
              <a:buSzPts val="3000"/>
              <a:buNone/>
              <a:defRPr/>
            </a:pPr>
            <a:r>
              <a:rPr lang="en-AU" sz="2600" dirty="0">
                <a:ea typeface="Helvetica Neue Light" panose="02000403000000020004" pitchFamily="2" charset="0"/>
              </a:rPr>
              <a:t>Advocates can also attend planning meetings with you. </a:t>
            </a:r>
            <a:endParaRPr lang="en-AU" dirty="0">
              <a:ea typeface="Helvetica Neue Light" panose="02000403000000020004" pitchFamily="2" charset="0"/>
            </a:endParaRPr>
          </a:p>
        </p:txBody>
      </p:sp>
      <p:sp>
        <p:nvSpPr>
          <p:cNvPr id="4" name="Slide Number Placeholder 3">
            <a:extLst>
              <a:ext uri="{FF2B5EF4-FFF2-40B4-BE49-F238E27FC236}">
                <a16:creationId xmlns="" xmlns:a16="http://schemas.microsoft.com/office/drawing/2014/main" id="{B665A245-3B36-0344-AD76-D1C19766CEF2}"/>
              </a:ext>
            </a:extLst>
          </p:cNvPr>
          <p:cNvSpPr>
            <a:spLocks noGrp="1"/>
          </p:cNvSpPr>
          <p:nvPr>
            <p:ph type="sldNum" sz="quarter" idx="12"/>
          </p:nvPr>
        </p:nvSpPr>
        <p:spPr/>
        <p:txBody>
          <a:bodyPr/>
          <a:lstStyle/>
          <a:p>
            <a:fld id="{E527C44A-956C-DE47-8C46-F38CDA2C20D7}" type="slidenum">
              <a:rPr lang="en-US" smtClean="0"/>
              <a:pPr/>
              <a:t>59</a:t>
            </a:fld>
            <a:endParaRPr lang="en-US"/>
          </a:p>
        </p:txBody>
      </p:sp>
    </p:spTree>
    <p:extLst>
      <p:ext uri="{BB962C8B-B14F-4D97-AF65-F5344CB8AC3E}">
        <p14:creationId xmlns:p14="http://schemas.microsoft.com/office/powerpoint/2010/main" val="37113627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204325-539A-FE4E-9510-15CA48A08A1F}"/>
              </a:ext>
            </a:extLst>
          </p:cNvPr>
          <p:cNvSpPr>
            <a:spLocks noGrp="1"/>
          </p:cNvSpPr>
          <p:nvPr>
            <p:ph type="title"/>
          </p:nvPr>
        </p:nvSpPr>
        <p:spPr/>
        <p:txBody>
          <a:bodyPr>
            <a:normAutofit/>
          </a:bodyPr>
          <a:lstStyle/>
          <a:p>
            <a:r>
              <a:rPr lang="en-US" sz="4000" b="1" dirty="0"/>
              <a:t>How is it different to before? </a:t>
            </a:r>
          </a:p>
        </p:txBody>
      </p:sp>
      <p:sp>
        <p:nvSpPr>
          <p:cNvPr id="3" name="Content Placeholder 2">
            <a:extLst>
              <a:ext uri="{FF2B5EF4-FFF2-40B4-BE49-F238E27FC236}">
                <a16:creationId xmlns="" xmlns:a16="http://schemas.microsoft.com/office/drawing/2014/main" id="{ED32726E-38DB-9A48-9F28-BBF1EE7A9E11}"/>
              </a:ext>
            </a:extLst>
          </p:cNvPr>
          <p:cNvSpPr>
            <a:spLocks noGrp="1"/>
          </p:cNvSpPr>
          <p:nvPr>
            <p:ph idx="1"/>
          </p:nvPr>
        </p:nvSpPr>
        <p:spPr>
          <a:xfrm>
            <a:off x="539392" y="1641992"/>
            <a:ext cx="8229599" cy="4525963"/>
          </a:xfrm>
        </p:spPr>
        <p:txBody>
          <a:bodyPr>
            <a:normAutofit fontScale="85000" lnSpcReduction="10000"/>
          </a:bodyPr>
          <a:lstStyle/>
          <a:p>
            <a:pPr>
              <a:spcBef>
                <a:spcPts val="672"/>
              </a:spcBef>
              <a:spcAft>
                <a:spcPts val="600"/>
              </a:spcAft>
            </a:pPr>
            <a:r>
              <a:rPr lang="en-US" dirty="0"/>
              <a:t>It’s federal, rather than state </a:t>
            </a:r>
            <a:r>
              <a:rPr lang="en-US" dirty="0" smtClean="0"/>
              <a:t>based </a:t>
            </a:r>
            <a:r>
              <a:rPr lang="mr-IN" dirty="0" smtClean="0"/>
              <a:t>–</a:t>
            </a:r>
            <a:r>
              <a:rPr lang="en-US" dirty="0" smtClean="0"/>
              <a:t> more equitable.</a:t>
            </a:r>
            <a:endParaRPr lang="en-US" dirty="0"/>
          </a:p>
          <a:p>
            <a:pPr marL="0" indent="0">
              <a:spcBef>
                <a:spcPts val="672"/>
              </a:spcBef>
              <a:spcAft>
                <a:spcPts val="600"/>
              </a:spcAft>
              <a:buNone/>
            </a:pPr>
            <a:endParaRPr lang="en-US" dirty="0"/>
          </a:p>
          <a:p>
            <a:pPr>
              <a:spcBef>
                <a:spcPts val="672"/>
              </a:spcBef>
              <a:spcAft>
                <a:spcPts val="600"/>
              </a:spcAft>
            </a:pPr>
            <a:r>
              <a:rPr lang="en-US" dirty="0"/>
              <a:t>The funding is applied to the individual, rather than going directly to allocated service </a:t>
            </a:r>
            <a:r>
              <a:rPr lang="en-US" dirty="0" smtClean="0"/>
              <a:t>providers (</a:t>
            </a:r>
            <a:r>
              <a:rPr lang="en-US" i="1" dirty="0" smtClean="0"/>
              <a:t>explain</a:t>
            </a:r>
            <a:r>
              <a:rPr lang="en-US" dirty="0" smtClean="0"/>
              <a:t>).</a:t>
            </a:r>
            <a:endParaRPr lang="en-US" dirty="0"/>
          </a:p>
          <a:p>
            <a:pPr marL="0" indent="0">
              <a:spcBef>
                <a:spcPts val="672"/>
              </a:spcBef>
              <a:spcAft>
                <a:spcPts val="600"/>
              </a:spcAft>
              <a:buNone/>
            </a:pPr>
            <a:endParaRPr lang="en-US" dirty="0"/>
          </a:p>
          <a:p>
            <a:pPr>
              <a:spcBef>
                <a:spcPts val="672"/>
              </a:spcBef>
              <a:spcAft>
                <a:spcPts val="600"/>
              </a:spcAft>
            </a:pPr>
            <a:r>
              <a:rPr lang="en-US" dirty="0"/>
              <a:t>Based on the individual’s </a:t>
            </a:r>
            <a:r>
              <a:rPr lang="en-US" b="1" dirty="0">
                <a:solidFill>
                  <a:srgbClr val="17375E"/>
                </a:solidFill>
              </a:rPr>
              <a:t>goals</a:t>
            </a:r>
            <a:r>
              <a:rPr lang="en-US" dirty="0"/>
              <a:t> and </a:t>
            </a:r>
            <a:r>
              <a:rPr lang="en-US" dirty="0" smtClean="0"/>
              <a:t>needs.</a:t>
            </a:r>
            <a:endParaRPr lang="en-US" dirty="0"/>
          </a:p>
          <a:p>
            <a:pPr marL="0" indent="0">
              <a:spcBef>
                <a:spcPts val="672"/>
              </a:spcBef>
              <a:spcAft>
                <a:spcPts val="600"/>
              </a:spcAft>
              <a:buNone/>
            </a:pPr>
            <a:endParaRPr lang="en-US" dirty="0"/>
          </a:p>
          <a:p>
            <a:pPr>
              <a:spcBef>
                <a:spcPts val="672"/>
              </a:spcBef>
              <a:spcAft>
                <a:spcPts val="600"/>
              </a:spcAft>
            </a:pPr>
            <a:r>
              <a:rPr lang="en-US" dirty="0"/>
              <a:t>An insurance model, designed to reduce costs over time where possible by </a:t>
            </a:r>
            <a:r>
              <a:rPr lang="en-US" b="1" dirty="0">
                <a:solidFill>
                  <a:srgbClr val="17375E"/>
                </a:solidFill>
              </a:rPr>
              <a:t>building individual </a:t>
            </a:r>
            <a:r>
              <a:rPr lang="en-US" b="1" dirty="0" smtClean="0">
                <a:solidFill>
                  <a:srgbClr val="17375E"/>
                </a:solidFill>
              </a:rPr>
              <a:t>capacity</a:t>
            </a:r>
            <a:r>
              <a:rPr lang="en-US" b="1" dirty="0" smtClean="0"/>
              <a:t>.</a:t>
            </a:r>
            <a:endParaRPr lang="en-US" b="1" dirty="0"/>
          </a:p>
          <a:p>
            <a:endParaRPr lang="en-US" dirty="0"/>
          </a:p>
        </p:txBody>
      </p:sp>
      <p:sp>
        <p:nvSpPr>
          <p:cNvPr id="4" name="Slide Number Placeholder 3">
            <a:extLst>
              <a:ext uri="{FF2B5EF4-FFF2-40B4-BE49-F238E27FC236}">
                <a16:creationId xmlns="" xmlns:a16="http://schemas.microsoft.com/office/drawing/2014/main" id="{4A4AB1D8-6E4B-294E-96E2-57D39FC79A53}"/>
              </a:ext>
            </a:extLst>
          </p:cNvPr>
          <p:cNvSpPr>
            <a:spLocks noGrp="1"/>
          </p:cNvSpPr>
          <p:nvPr>
            <p:ph type="sldNum" sz="quarter" idx="12"/>
          </p:nvPr>
        </p:nvSpPr>
        <p:spPr/>
        <p:txBody>
          <a:bodyPr/>
          <a:lstStyle/>
          <a:p>
            <a:fld id="{E527C44A-956C-DE47-8C46-F38CDA2C20D7}" type="slidenum">
              <a:rPr lang="en-US" smtClean="0"/>
              <a:pPr/>
              <a:t>6</a:t>
            </a:fld>
            <a:endParaRPr lang="en-US"/>
          </a:p>
        </p:txBody>
      </p:sp>
    </p:spTree>
    <p:extLst>
      <p:ext uri="{BB962C8B-B14F-4D97-AF65-F5344CB8AC3E}">
        <p14:creationId xmlns:p14="http://schemas.microsoft.com/office/powerpoint/2010/main" val="28819117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AB9D1E-29B8-FA4F-A595-292B36FE0380}"/>
              </a:ext>
            </a:extLst>
          </p:cNvPr>
          <p:cNvSpPr>
            <a:spLocks noGrp="1"/>
          </p:cNvSpPr>
          <p:nvPr>
            <p:ph type="title"/>
          </p:nvPr>
        </p:nvSpPr>
        <p:spPr>
          <a:xfrm>
            <a:off x="547913" y="222624"/>
            <a:ext cx="8229600" cy="1143000"/>
          </a:xfrm>
        </p:spPr>
        <p:txBody>
          <a:bodyPr/>
          <a:lstStyle/>
          <a:p>
            <a:r>
              <a:rPr lang="en-US" b="1" dirty="0"/>
              <a:t>What we do @ Emerge Australia</a:t>
            </a:r>
          </a:p>
        </p:txBody>
      </p:sp>
      <p:sp>
        <p:nvSpPr>
          <p:cNvPr id="3" name="Content Placeholder 2">
            <a:extLst>
              <a:ext uri="{FF2B5EF4-FFF2-40B4-BE49-F238E27FC236}">
                <a16:creationId xmlns="" xmlns:a16="http://schemas.microsoft.com/office/drawing/2014/main" id="{83502811-87ED-3A43-886D-AFBFF4F0D27A}"/>
              </a:ext>
            </a:extLst>
          </p:cNvPr>
          <p:cNvSpPr>
            <a:spLocks noGrp="1"/>
          </p:cNvSpPr>
          <p:nvPr>
            <p:ph idx="1"/>
          </p:nvPr>
        </p:nvSpPr>
        <p:spPr>
          <a:xfrm>
            <a:off x="457199" y="1365624"/>
            <a:ext cx="8411029" cy="4525963"/>
          </a:xfrm>
        </p:spPr>
        <p:txBody>
          <a:bodyPr>
            <a:normAutofit fontScale="92500"/>
          </a:bodyPr>
          <a:lstStyle/>
          <a:p>
            <a:pPr marL="0" indent="0" fontAlgn="base">
              <a:buNone/>
            </a:pPr>
            <a:r>
              <a:rPr lang="en-AU" sz="2400" dirty="0"/>
              <a:t>Emerge Australia has a small team of paid staff and a wide circle of amazing allies and volunteers. Here are just some of the things we do:</a:t>
            </a:r>
          </a:p>
          <a:p>
            <a:pPr fontAlgn="base"/>
            <a:r>
              <a:rPr lang="en-AU" sz="2400" dirty="0"/>
              <a:t>We </a:t>
            </a:r>
            <a:r>
              <a:rPr lang="en-AU" sz="2400" b="1" dirty="0"/>
              <a:t>educate</a:t>
            </a:r>
            <a:r>
              <a:rPr lang="en-AU" sz="2400" dirty="0"/>
              <a:t> people with the condition, the wider community and healthcare practitioners about ME/CFS.</a:t>
            </a:r>
          </a:p>
          <a:p>
            <a:pPr fontAlgn="base"/>
            <a:r>
              <a:rPr lang="en-AU" sz="2400" dirty="0"/>
              <a:t>We provide </a:t>
            </a:r>
            <a:r>
              <a:rPr lang="en-AU" sz="2400" b="1" dirty="0"/>
              <a:t>information</a:t>
            </a:r>
            <a:r>
              <a:rPr lang="en-AU" sz="2400" dirty="0"/>
              <a:t> about ways that people with the condition can </a:t>
            </a:r>
            <a:r>
              <a:rPr lang="en-AU" sz="2400" b="1" dirty="0"/>
              <a:t>access various social and financial supports.</a:t>
            </a:r>
            <a:endParaRPr lang="en-AU" sz="2400" dirty="0"/>
          </a:p>
          <a:p>
            <a:pPr fontAlgn="base"/>
            <a:r>
              <a:rPr lang="en-AU" sz="2400" dirty="0"/>
              <a:t>We </a:t>
            </a:r>
            <a:r>
              <a:rPr lang="en-AU" sz="2400" b="1" dirty="0"/>
              <a:t>lobby and advocate</a:t>
            </a:r>
            <a:r>
              <a:rPr lang="en-AU" sz="2400" dirty="0"/>
              <a:t> to improve the situation in Australia (and internationally) for people with ME/CFS.</a:t>
            </a:r>
          </a:p>
          <a:p>
            <a:pPr fontAlgn="base"/>
            <a:r>
              <a:rPr lang="en-AU" sz="2400" dirty="0"/>
              <a:t>We communicate the </a:t>
            </a:r>
            <a:r>
              <a:rPr lang="en-AU" sz="2400" b="1" dirty="0">
                <a:hlinkClick r:id="rId3" tooltip="Latest news"/>
              </a:rPr>
              <a:t>latest ME/CFS news</a:t>
            </a:r>
            <a:r>
              <a:rPr lang="en-AU" sz="2400" dirty="0"/>
              <a:t>, medical research and personal stories in our quarterly journal as well as on our website.</a:t>
            </a:r>
          </a:p>
          <a:p>
            <a:pPr fontAlgn="base"/>
            <a:r>
              <a:rPr lang="en-AU" sz="2400" dirty="0"/>
              <a:t>You can become a member for as little as $5 </a:t>
            </a:r>
          </a:p>
          <a:p>
            <a:pPr marL="0" indent="0" fontAlgn="base">
              <a:buNone/>
            </a:pPr>
            <a:r>
              <a:rPr lang="en-AU" sz="2400" dirty="0"/>
              <a:t>	https://emerge.org.au/mecfs-community/members/ </a:t>
            </a:r>
            <a:endParaRPr lang="en-US" sz="2400" dirty="0"/>
          </a:p>
        </p:txBody>
      </p:sp>
      <p:sp>
        <p:nvSpPr>
          <p:cNvPr id="4" name="Slide Number Placeholder 3">
            <a:extLst>
              <a:ext uri="{FF2B5EF4-FFF2-40B4-BE49-F238E27FC236}">
                <a16:creationId xmlns="" xmlns:a16="http://schemas.microsoft.com/office/drawing/2014/main" id="{6CFC036E-0803-1E45-9DA2-061167C2AE1B}"/>
              </a:ext>
            </a:extLst>
          </p:cNvPr>
          <p:cNvSpPr>
            <a:spLocks noGrp="1"/>
          </p:cNvSpPr>
          <p:nvPr>
            <p:ph type="sldNum" sz="quarter" idx="12"/>
          </p:nvPr>
        </p:nvSpPr>
        <p:spPr/>
        <p:txBody>
          <a:bodyPr/>
          <a:lstStyle/>
          <a:p>
            <a:fld id="{E527C44A-956C-DE47-8C46-F38CDA2C20D7}" type="slidenum">
              <a:rPr lang="en-US" smtClean="0"/>
              <a:pPr/>
              <a:t>60</a:t>
            </a:fld>
            <a:endParaRPr lang="en-US"/>
          </a:p>
        </p:txBody>
      </p:sp>
    </p:spTree>
    <p:extLst>
      <p:ext uri="{BB962C8B-B14F-4D97-AF65-F5344CB8AC3E}">
        <p14:creationId xmlns:p14="http://schemas.microsoft.com/office/powerpoint/2010/main" val="79112719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4904EA5-A5C9-D04C-A210-F6AED3362BF7}"/>
              </a:ext>
            </a:extLst>
          </p:cNvPr>
          <p:cNvSpPr>
            <a:spLocks noGrp="1"/>
          </p:cNvSpPr>
          <p:nvPr>
            <p:ph idx="1"/>
          </p:nvPr>
        </p:nvSpPr>
        <p:spPr>
          <a:xfrm>
            <a:off x="457200" y="52122"/>
            <a:ext cx="8229600" cy="5484476"/>
          </a:xfrm>
        </p:spPr>
        <p:txBody>
          <a:bodyPr>
            <a:normAutofit/>
          </a:bodyPr>
          <a:lstStyle/>
          <a:p>
            <a:pPr marL="0" indent="0" algn="ctr">
              <a:buNone/>
            </a:pPr>
            <a:endParaRPr lang="en-US" sz="6600" b="1" dirty="0" smtClean="0">
              <a:solidFill>
                <a:srgbClr val="92D050"/>
              </a:solidFill>
            </a:endParaRPr>
          </a:p>
          <a:p>
            <a:pPr marL="0" indent="0" algn="ctr">
              <a:buNone/>
            </a:pPr>
            <a:r>
              <a:rPr lang="en-US" sz="6600" b="1" dirty="0" smtClean="0">
                <a:solidFill>
                  <a:srgbClr val="92D050"/>
                </a:solidFill>
              </a:rPr>
              <a:t>Questions?</a:t>
            </a:r>
          </a:p>
          <a:p>
            <a:pPr marL="0" indent="0" algn="ctr">
              <a:buNone/>
            </a:pPr>
            <a:endParaRPr lang="en-US" sz="2400" b="1" dirty="0">
              <a:solidFill>
                <a:srgbClr val="92D050"/>
              </a:solidFill>
            </a:endParaRPr>
          </a:p>
          <a:p>
            <a:pPr marL="0" indent="0" algn="ctr">
              <a:buNone/>
            </a:pPr>
            <a:r>
              <a:rPr lang="en-US" sz="3100" b="1" dirty="0" smtClean="0">
                <a:solidFill>
                  <a:srgbClr val="92D050"/>
                </a:solidFill>
              </a:rPr>
              <a:t>We will mute the webinar sound and video for five minutes to allow participants to write additional questions then we will come back and answer what we can </a:t>
            </a:r>
            <a:endParaRPr lang="en-US" sz="3100" b="1" dirty="0">
              <a:solidFill>
                <a:srgbClr val="92D050"/>
              </a:solidFill>
            </a:endParaRPr>
          </a:p>
          <a:p>
            <a:endParaRPr lang="en-US" dirty="0"/>
          </a:p>
        </p:txBody>
      </p:sp>
      <p:sp>
        <p:nvSpPr>
          <p:cNvPr id="4" name="Slide Number Placeholder 3">
            <a:extLst>
              <a:ext uri="{FF2B5EF4-FFF2-40B4-BE49-F238E27FC236}">
                <a16:creationId xmlns="" xmlns:a16="http://schemas.microsoft.com/office/drawing/2014/main" id="{722E556B-23AB-6F41-BD72-AF98469B6805}"/>
              </a:ext>
            </a:extLst>
          </p:cNvPr>
          <p:cNvSpPr>
            <a:spLocks noGrp="1"/>
          </p:cNvSpPr>
          <p:nvPr>
            <p:ph type="sldNum" sz="quarter" idx="12"/>
          </p:nvPr>
        </p:nvSpPr>
        <p:spPr>
          <a:xfrm>
            <a:off x="8597590" y="6389804"/>
            <a:ext cx="379142" cy="365125"/>
          </a:xfrm>
        </p:spPr>
        <p:txBody>
          <a:bodyPr/>
          <a:lstStyle/>
          <a:p>
            <a:fld id="{E527C44A-956C-DE47-8C46-F38CDA2C20D7}" type="slidenum">
              <a:rPr lang="en-US" smtClean="0"/>
              <a:pPr/>
              <a:t>61</a:t>
            </a:fld>
            <a:endParaRPr lang="en-US"/>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772748" y="5884751"/>
            <a:ext cx="1204350" cy="687615"/>
          </a:xfrm>
          <a:prstGeom prst="rect">
            <a:avLst/>
          </a:prstGeom>
        </p:spPr>
      </p:pic>
      <p:sp>
        <p:nvSpPr>
          <p:cNvPr id="6" name="TextBox 5"/>
          <p:cNvSpPr txBox="1"/>
          <p:nvPr/>
        </p:nvSpPr>
        <p:spPr>
          <a:xfrm>
            <a:off x="3166982" y="6572366"/>
            <a:ext cx="4460452" cy="253916"/>
          </a:xfrm>
          <a:prstGeom prst="rect">
            <a:avLst/>
          </a:prstGeom>
          <a:noFill/>
        </p:spPr>
        <p:txBody>
          <a:bodyPr wrap="square" rtlCol="0">
            <a:spAutoFit/>
          </a:bodyPr>
          <a:lstStyle/>
          <a:p>
            <a:pPr algn="just"/>
            <a:r>
              <a:rPr lang="en-AU" sz="1050" dirty="0">
                <a:solidFill>
                  <a:schemeClr val="bg1">
                    <a:lumMod val="50000"/>
                  </a:schemeClr>
                </a:solidFill>
              </a:rPr>
              <a:t>This project was supported by the Victorian Women’s Benevolent Trust</a:t>
            </a:r>
          </a:p>
        </p:txBody>
      </p:sp>
    </p:spTree>
    <p:extLst>
      <p:ext uri="{BB962C8B-B14F-4D97-AF65-F5344CB8AC3E}">
        <p14:creationId xmlns:p14="http://schemas.microsoft.com/office/powerpoint/2010/main" val="36838119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09333A-302F-664C-9BED-2E62634E0046}"/>
              </a:ext>
            </a:extLst>
          </p:cNvPr>
          <p:cNvSpPr>
            <a:spLocks noGrp="1"/>
          </p:cNvSpPr>
          <p:nvPr>
            <p:ph type="title"/>
          </p:nvPr>
        </p:nvSpPr>
        <p:spPr/>
        <p:txBody>
          <a:bodyPr>
            <a:normAutofit fontScale="90000"/>
          </a:bodyPr>
          <a:lstStyle/>
          <a:p>
            <a:r>
              <a:rPr lang="en-US" b="1" dirty="0"/>
              <a:t>Does the NDIS affect other payments?</a:t>
            </a:r>
          </a:p>
        </p:txBody>
      </p:sp>
      <p:sp>
        <p:nvSpPr>
          <p:cNvPr id="3" name="Content Placeholder 2">
            <a:extLst>
              <a:ext uri="{FF2B5EF4-FFF2-40B4-BE49-F238E27FC236}">
                <a16:creationId xmlns="" xmlns:a16="http://schemas.microsoft.com/office/drawing/2014/main" id="{28818E9A-A908-0547-8F2F-679D4CF8D7BF}"/>
              </a:ext>
            </a:extLst>
          </p:cNvPr>
          <p:cNvSpPr>
            <a:spLocks noGrp="1"/>
          </p:cNvSpPr>
          <p:nvPr>
            <p:ph idx="1"/>
          </p:nvPr>
        </p:nvSpPr>
        <p:spPr/>
        <p:txBody>
          <a:bodyPr>
            <a:normAutofit fontScale="77500" lnSpcReduction="20000"/>
          </a:bodyPr>
          <a:lstStyle/>
          <a:p>
            <a:r>
              <a:rPr lang="en-US" dirty="0"/>
              <a:t>The</a:t>
            </a:r>
            <a:r>
              <a:rPr lang="en-US" dirty="0">
                <a:solidFill>
                  <a:srgbClr val="00B0F0"/>
                </a:solidFill>
              </a:rPr>
              <a:t> </a:t>
            </a:r>
            <a:r>
              <a:rPr lang="en-US" dirty="0"/>
              <a:t>NDIS is not means tested. </a:t>
            </a:r>
          </a:p>
          <a:p>
            <a:pPr marL="0" indent="0">
              <a:buNone/>
            </a:pPr>
            <a:endParaRPr lang="en-US" dirty="0"/>
          </a:p>
          <a:p>
            <a:r>
              <a:rPr lang="en-US" dirty="0"/>
              <a:t>It </a:t>
            </a:r>
            <a:r>
              <a:rPr lang="en-US" b="1" i="1" dirty="0"/>
              <a:t>does not </a:t>
            </a:r>
            <a:r>
              <a:rPr lang="en-US" dirty="0"/>
              <a:t>impact on </a:t>
            </a:r>
            <a:r>
              <a:rPr lang="en-US" b="1" dirty="0"/>
              <a:t>Disability Support Pension</a:t>
            </a:r>
            <a:r>
              <a:rPr lang="en-US" dirty="0"/>
              <a:t>, or other Centrelink payments like </a:t>
            </a:r>
            <a:r>
              <a:rPr lang="en-US" b="1" dirty="0"/>
              <a:t>Carers Payment </a:t>
            </a:r>
            <a:r>
              <a:rPr lang="en-US" dirty="0"/>
              <a:t>and </a:t>
            </a:r>
            <a:r>
              <a:rPr lang="en-US" b="1" dirty="0"/>
              <a:t>Carers Allowance. </a:t>
            </a:r>
          </a:p>
          <a:p>
            <a:pPr marL="0" indent="0">
              <a:buNone/>
            </a:pPr>
            <a:endParaRPr lang="en-US" dirty="0"/>
          </a:p>
          <a:p>
            <a:r>
              <a:rPr lang="en-US" dirty="0"/>
              <a:t>It </a:t>
            </a:r>
            <a:r>
              <a:rPr lang="en-US" b="1" i="1" dirty="0"/>
              <a:t>does</a:t>
            </a:r>
            <a:r>
              <a:rPr lang="en-US" dirty="0"/>
              <a:t> replace </a:t>
            </a:r>
            <a:r>
              <a:rPr lang="en-US" b="1" dirty="0"/>
              <a:t>Mobility Allowance</a:t>
            </a:r>
            <a:r>
              <a:rPr lang="en-US" dirty="0"/>
              <a:t>. </a:t>
            </a:r>
          </a:p>
          <a:p>
            <a:pPr marL="0" indent="0">
              <a:buNone/>
            </a:pPr>
            <a:endParaRPr lang="en-US" dirty="0"/>
          </a:p>
          <a:p>
            <a:r>
              <a:rPr lang="en-US" dirty="0"/>
              <a:t>It </a:t>
            </a:r>
            <a:r>
              <a:rPr lang="en-US" b="1" i="1" dirty="0"/>
              <a:t>does</a:t>
            </a:r>
            <a:r>
              <a:rPr lang="en-US" dirty="0"/>
              <a:t> replace most other state based disability supports.</a:t>
            </a:r>
          </a:p>
          <a:p>
            <a:pPr marL="0" indent="0">
              <a:buNone/>
            </a:pPr>
            <a:endParaRPr lang="en-US" dirty="0"/>
          </a:p>
          <a:p>
            <a:r>
              <a:rPr lang="en-US" dirty="0"/>
              <a:t>It is funded through tax levies, in the same way as Medicare. </a:t>
            </a:r>
          </a:p>
          <a:p>
            <a:pPr marL="0" indent="0">
              <a:buNone/>
            </a:pPr>
            <a:endParaRPr lang="en-US" dirty="0"/>
          </a:p>
        </p:txBody>
      </p:sp>
      <p:sp>
        <p:nvSpPr>
          <p:cNvPr id="4" name="Slide Number Placeholder 3">
            <a:extLst>
              <a:ext uri="{FF2B5EF4-FFF2-40B4-BE49-F238E27FC236}">
                <a16:creationId xmlns="" xmlns:a16="http://schemas.microsoft.com/office/drawing/2014/main" id="{1A16CCB9-B1A7-0F42-A356-04F1318B928F}"/>
              </a:ext>
            </a:extLst>
          </p:cNvPr>
          <p:cNvSpPr>
            <a:spLocks noGrp="1"/>
          </p:cNvSpPr>
          <p:nvPr>
            <p:ph type="sldNum" sz="quarter" idx="12"/>
          </p:nvPr>
        </p:nvSpPr>
        <p:spPr/>
        <p:txBody>
          <a:bodyPr/>
          <a:lstStyle/>
          <a:p>
            <a:fld id="{E527C44A-956C-DE47-8C46-F38CDA2C20D7}" type="slidenum">
              <a:rPr lang="en-US" smtClean="0"/>
              <a:pPr/>
              <a:t>7</a:t>
            </a:fld>
            <a:endParaRPr lang="en-US"/>
          </a:p>
        </p:txBody>
      </p:sp>
    </p:spTree>
    <p:extLst>
      <p:ext uri="{BB962C8B-B14F-4D97-AF65-F5344CB8AC3E}">
        <p14:creationId xmlns:p14="http://schemas.microsoft.com/office/powerpoint/2010/main" val="227580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17B44D-9BB8-D84E-96F8-F7210663E155}"/>
              </a:ext>
            </a:extLst>
          </p:cNvPr>
          <p:cNvSpPr>
            <a:spLocks noGrp="1"/>
          </p:cNvSpPr>
          <p:nvPr>
            <p:ph type="title"/>
          </p:nvPr>
        </p:nvSpPr>
        <p:spPr/>
        <p:txBody>
          <a:bodyPr>
            <a:normAutofit fontScale="90000"/>
          </a:bodyPr>
          <a:lstStyle/>
          <a:p>
            <a:r>
              <a:rPr lang="en-US" altLang="en-US" b="1" dirty="0">
                <a:latin typeface="+mn-lt"/>
                <a:cs typeface="Arial" panose="020B0604020202020204" pitchFamily="34" charset="0"/>
                <a:sym typeface="Arial" panose="020B0604020202020204" pitchFamily="34" charset="0"/>
              </a:rPr>
              <a:t>What kind of supports are available? </a:t>
            </a:r>
            <a:endParaRPr lang="en-US" b="1" dirty="0">
              <a:latin typeface="+mn-lt"/>
            </a:endParaRPr>
          </a:p>
        </p:txBody>
      </p:sp>
      <p:sp>
        <p:nvSpPr>
          <p:cNvPr id="3" name="Content Placeholder 2">
            <a:extLst>
              <a:ext uri="{FF2B5EF4-FFF2-40B4-BE49-F238E27FC236}">
                <a16:creationId xmlns="" xmlns:a16="http://schemas.microsoft.com/office/drawing/2014/main" id="{A74E66A4-BC33-8549-8105-63B300174E15}"/>
              </a:ext>
            </a:extLst>
          </p:cNvPr>
          <p:cNvSpPr>
            <a:spLocks noGrp="1"/>
          </p:cNvSpPr>
          <p:nvPr>
            <p:ph idx="1"/>
          </p:nvPr>
        </p:nvSpPr>
        <p:spPr>
          <a:xfrm>
            <a:off x="457200" y="1417638"/>
            <a:ext cx="8229600" cy="4983162"/>
          </a:xfrm>
        </p:spPr>
        <p:txBody>
          <a:bodyPr>
            <a:noAutofit/>
          </a:bodyPr>
          <a:lstStyle/>
          <a:p>
            <a:pPr marL="38100" indent="0">
              <a:buNone/>
              <a:defRPr/>
            </a:pPr>
            <a:r>
              <a:rPr lang="en-AU" sz="2200" dirty="0">
                <a:ea typeface="Helvetica Neue Light" panose="02000403000000020004" pitchFamily="2" charset="0"/>
              </a:rPr>
              <a:t>NDIS plans include </a:t>
            </a:r>
            <a:r>
              <a:rPr lang="en-AU" sz="2200" b="1" dirty="0">
                <a:solidFill>
                  <a:schemeClr val="tx2">
                    <a:lumMod val="75000"/>
                  </a:schemeClr>
                </a:solidFill>
                <a:ea typeface="Helvetica Neue Light" panose="02000403000000020004" pitchFamily="2" charset="0"/>
              </a:rPr>
              <a:t>reasonable and necessary </a:t>
            </a:r>
            <a:r>
              <a:rPr lang="en-AU" sz="2200" dirty="0">
                <a:ea typeface="Helvetica Neue Light" panose="02000403000000020004" pitchFamily="2" charset="0"/>
              </a:rPr>
              <a:t>supports that are specific to a person’s disability or developmental delay and can help them reach their goals. </a:t>
            </a:r>
          </a:p>
          <a:p>
            <a:pPr marL="38100" indent="0">
              <a:buNone/>
              <a:defRPr/>
            </a:pPr>
            <a:endParaRPr lang="en-AU" sz="800" dirty="0">
              <a:ea typeface="Helvetica Neue Light" panose="02000403000000020004" pitchFamily="2" charset="0"/>
            </a:endParaRPr>
          </a:p>
          <a:p>
            <a:pPr marL="38100" indent="0">
              <a:buNone/>
              <a:defRPr/>
            </a:pPr>
            <a:r>
              <a:rPr lang="en-AU" sz="2200" dirty="0">
                <a:ea typeface="Helvetica Neue Light" panose="02000403000000020004" pitchFamily="2" charset="0"/>
              </a:rPr>
              <a:t>These supports may include: </a:t>
            </a:r>
          </a:p>
          <a:p>
            <a:pPr marL="38100" indent="0">
              <a:buNone/>
              <a:defRPr/>
            </a:pPr>
            <a:endParaRPr lang="en-AU" sz="800" dirty="0">
              <a:ea typeface="Helvetica Neue Light" panose="02000403000000020004" pitchFamily="2" charset="0"/>
            </a:endParaRPr>
          </a:p>
          <a:p>
            <a:pPr lvl="1">
              <a:defRPr/>
            </a:pPr>
            <a:r>
              <a:rPr lang="en-AU" sz="2000" dirty="0" smtClean="0">
                <a:ea typeface="Helvetica Neue Light" panose="02000403000000020004" pitchFamily="2" charset="0"/>
              </a:rPr>
              <a:t>Therapy (should include massage </a:t>
            </a:r>
            <a:r>
              <a:rPr lang="en-AU" sz="2000" dirty="0" err="1" smtClean="0">
                <a:ea typeface="Helvetica Neue Light" panose="02000403000000020004" pitchFamily="2" charset="0"/>
              </a:rPr>
              <a:t>etc</a:t>
            </a:r>
            <a:r>
              <a:rPr lang="en-AU" sz="2000" dirty="0" smtClean="0">
                <a:ea typeface="Helvetica Neue Light" panose="02000403000000020004" pitchFamily="2" charset="0"/>
              </a:rPr>
              <a:t>)</a:t>
            </a:r>
            <a:endParaRPr lang="en-AU" sz="2000" dirty="0">
              <a:ea typeface="Helvetica Neue Light" panose="02000403000000020004" pitchFamily="2" charset="0"/>
            </a:endParaRPr>
          </a:p>
          <a:p>
            <a:pPr lvl="1">
              <a:defRPr/>
            </a:pPr>
            <a:r>
              <a:rPr lang="en-AU" sz="2000" dirty="0">
                <a:ea typeface="Helvetica Neue Light" panose="02000403000000020004" pitchFamily="2" charset="0"/>
              </a:rPr>
              <a:t>Aids, equipment and consumables </a:t>
            </a:r>
            <a:r>
              <a:rPr lang="en-AU" sz="2000" dirty="0" smtClean="0">
                <a:ea typeface="Helvetica Neue Light" panose="02000403000000020004" pitchFamily="2" charset="0"/>
              </a:rPr>
              <a:t>(things to help in the house)</a:t>
            </a:r>
            <a:endParaRPr lang="en-AU" sz="2000" dirty="0">
              <a:ea typeface="Helvetica Neue Light" panose="02000403000000020004" pitchFamily="2" charset="0"/>
            </a:endParaRPr>
          </a:p>
          <a:p>
            <a:pPr lvl="1">
              <a:defRPr/>
            </a:pPr>
            <a:r>
              <a:rPr lang="en-AU" sz="2000" dirty="0">
                <a:ea typeface="Helvetica Neue Light" panose="02000403000000020004" pitchFamily="2" charset="0"/>
              </a:rPr>
              <a:t>Skill-building supports </a:t>
            </a:r>
            <a:r>
              <a:rPr lang="en-AU" sz="2000" dirty="0" smtClean="0">
                <a:ea typeface="Helvetica Neue Light" panose="02000403000000020004" pitchFamily="2" charset="0"/>
              </a:rPr>
              <a:t>(often employment related)</a:t>
            </a:r>
            <a:endParaRPr lang="en-AU" sz="2000" dirty="0">
              <a:ea typeface="Helvetica Neue Light" panose="02000403000000020004" pitchFamily="2" charset="0"/>
            </a:endParaRPr>
          </a:p>
          <a:p>
            <a:pPr lvl="1">
              <a:defRPr/>
            </a:pPr>
            <a:r>
              <a:rPr lang="en-AU" sz="2000" dirty="0">
                <a:ea typeface="Helvetica Neue Light" panose="02000403000000020004" pitchFamily="2" charset="0"/>
              </a:rPr>
              <a:t>Supports to help </a:t>
            </a:r>
            <a:r>
              <a:rPr lang="en-AU" sz="2000" b="1" dirty="0">
                <a:solidFill>
                  <a:srgbClr val="17375E"/>
                </a:solidFill>
                <a:ea typeface="Helvetica Neue Light" panose="02000403000000020004" pitchFamily="2" charset="0"/>
              </a:rPr>
              <a:t>gain independence </a:t>
            </a:r>
            <a:r>
              <a:rPr lang="en-AU" sz="2000" dirty="0">
                <a:ea typeface="Helvetica Neue Light" panose="02000403000000020004" pitchFamily="2" charset="0"/>
              </a:rPr>
              <a:t>and enable sustainable caring arrangements </a:t>
            </a:r>
            <a:r>
              <a:rPr lang="en-AU" sz="2000" dirty="0" smtClean="0">
                <a:ea typeface="Helvetica Neue Light" panose="02000403000000020004" pitchFamily="2" charset="0"/>
              </a:rPr>
              <a:t>(key to NDIS </a:t>
            </a:r>
            <a:r>
              <a:rPr lang="mr-IN" sz="2000" dirty="0" smtClean="0">
                <a:ea typeface="Helvetica Neue Light" panose="02000403000000020004" pitchFamily="2" charset="0"/>
              </a:rPr>
              <a:t>–</a:t>
            </a:r>
            <a:r>
              <a:rPr lang="en-AU" sz="2000" dirty="0" smtClean="0">
                <a:ea typeface="Helvetica Neue Light" panose="02000403000000020004" pitchFamily="2" charset="0"/>
              </a:rPr>
              <a:t> food prep, taxis, support workers)</a:t>
            </a:r>
            <a:endParaRPr lang="en-AU" sz="2000" dirty="0">
              <a:ea typeface="Helvetica Neue Light" panose="02000403000000020004" pitchFamily="2" charset="0"/>
            </a:endParaRPr>
          </a:p>
          <a:p>
            <a:pPr lvl="1">
              <a:defRPr/>
            </a:pPr>
            <a:r>
              <a:rPr lang="en-AU" sz="2000" dirty="0">
                <a:ea typeface="Helvetica Neue Light" panose="02000403000000020004" pitchFamily="2" charset="0"/>
              </a:rPr>
              <a:t>Home modifications and transport </a:t>
            </a:r>
            <a:r>
              <a:rPr lang="en-AU" sz="2000" dirty="0" smtClean="0">
                <a:ea typeface="Helvetica Neue Light" panose="02000403000000020004" pitchFamily="2" charset="0"/>
              </a:rPr>
              <a:t>(shower stools, wheelchairs)</a:t>
            </a:r>
            <a:endParaRPr lang="en-AU" sz="2000" dirty="0">
              <a:ea typeface="Helvetica Neue Light" panose="02000403000000020004" pitchFamily="2" charset="0"/>
            </a:endParaRPr>
          </a:p>
          <a:p>
            <a:pPr lvl="1">
              <a:defRPr/>
            </a:pPr>
            <a:r>
              <a:rPr lang="en-AU" sz="2000" dirty="0">
                <a:ea typeface="Helvetica Neue Light" panose="02000403000000020004" pitchFamily="2" charset="0"/>
              </a:rPr>
              <a:t>Disability-related training for parents/carers </a:t>
            </a:r>
          </a:p>
          <a:p>
            <a:pPr lvl="1">
              <a:defRPr/>
            </a:pPr>
            <a:r>
              <a:rPr lang="en-AU" sz="2000" dirty="0">
                <a:ea typeface="Helvetica Neue Light" panose="02000403000000020004" pitchFamily="2" charset="0"/>
              </a:rPr>
              <a:t>Coordination of supports </a:t>
            </a:r>
            <a:endParaRPr lang="en-US" sz="2000" dirty="0">
              <a:ea typeface="Helvetica Neue Light" panose="02000403000000020004" pitchFamily="2" charset="0"/>
            </a:endParaRPr>
          </a:p>
          <a:p>
            <a:endParaRPr lang="en-US" dirty="0"/>
          </a:p>
        </p:txBody>
      </p:sp>
      <p:sp>
        <p:nvSpPr>
          <p:cNvPr id="4" name="Slide Number Placeholder 3">
            <a:extLst>
              <a:ext uri="{FF2B5EF4-FFF2-40B4-BE49-F238E27FC236}">
                <a16:creationId xmlns="" xmlns:a16="http://schemas.microsoft.com/office/drawing/2014/main" id="{697E121B-FF19-634B-8CF3-3977F81BB143}"/>
              </a:ext>
            </a:extLst>
          </p:cNvPr>
          <p:cNvSpPr>
            <a:spLocks noGrp="1"/>
          </p:cNvSpPr>
          <p:nvPr>
            <p:ph type="sldNum" sz="quarter" idx="12"/>
          </p:nvPr>
        </p:nvSpPr>
        <p:spPr/>
        <p:txBody>
          <a:bodyPr/>
          <a:lstStyle/>
          <a:p>
            <a:fld id="{E527C44A-956C-DE47-8C46-F38CDA2C20D7}" type="slidenum">
              <a:rPr lang="en-US" smtClean="0"/>
              <a:pPr/>
              <a:t>8</a:t>
            </a:fld>
            <a:endParaRPr lang="en-US"/>
          </a:p>
        </p:txBody>
      </p:sp>
    </p:spTree>
    <p:extLst>
      <p:ext uri="{BB962C8B-B14F-4D97-AF65-F5344CB8AC3E}">
        <p14:creationId xmlns:p14="http://schemas.microsoft.com/office/powerpoint/2010/main" val="2416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DE4791-C42C-8E45-A1BD-3B1B55A27F73}"/>
              </a:ext>
            </a:extLst>
          </p:cNvPr>
          <p:cNvSpPr>
            <a:spLocks noGrp="1"/>
          </p:cNvSpPr>
          <p:nvPr>
            <p:ph type="title"/>
          </p:nvPr>
        </p:nvSpPr>
        <p:spPr/>
        <p:txBody>
          <a:bodyPr>
            <a:normAutofit/>
          </a:bodyPr>
          <a:lstStyle/>
          <a:p>
            <a:r>
              <a:rPr lang="en-US" sz="4000" b="1" dirty="0"/>
              <a:t>Am I eligible? </a:t>
            </a:r>
          </a:p>
        </p:txBody>
      </p:sp>
      <p:sp>
        <p:nvSpPr>
          <p:cNvPr id="3" name="Content Placeholder 2">
            <a:extLst>
              <a:ext uri="{FF2B5EF4-FFF2-40B4-BE49-F238E27FC236}">
                <a16:creationId xmlns="" xmlns:a16="http://schemas.microsoft.com/office/drawing/2014/main" id="{AEBF1DAA-900B-B548-9488-93CFD6787A3A}"/>
              </a:ext>
            </a:extLst>
          </p:cNvPr>
          <p:cNvSpPr>
            <a:spLocks noGrp="1"/>
          </p:cNvSpPr>
          <p:nvPr>
            <p:ph idx="1"/>
          </p:nvPr>
        </p:nvSpPr>
        <p:spPr>
          <a:xfrm>
            <a:off x="457200" y="1456166"/>
            <a:ext cx="8229600" cy="4525963"/>
          </a:xfrm>
        </p:spPr>
        <p:txBody>
          <a:bodyPr>
            <a:normAutofit fontScale="85000" lnSpcReduction="20000"/>
          </a:bodyPr>
          <a:lstStyle/>
          <a:p>
            <a:pPr marL="0" indent="0">
              <a:buNone/>
            </a:pPr>
            <a:r>
              <a:rPr lang="en-US" dirty="0"/>
              <a:t>To be eligible for the NDIS you must:</a:t>
            </a:r>
          </a:p>
          <a:p>
            <a:pPr marL="0" indent="0">
              <a:buNone/>
            </a:pPr>
            <a:endParaRPr lang="en-US" dirty="0"/>
          </a:p>
          <a:p>
            <a:pPr marL="0" indent="0">
              <a:buNone/>
            </a:pPr>
            <a:endParaRPr lang="en-AU" sz="900" dirty="0"/>
          </a:p>
          <a:p>
            <a:pPr lvl="0"/>
            <a:r>
              <a:rPr lang="en-AU" dirty="0"/>
              <a:t>Have a </a:t>
            </a:r>
            <a:r>
              <a:rPr lang="en-AU" b="1" dirty="0">
                <a:solidFill>
                  <a:srgbClr val="17375E"/>
                </a:solidFill>
              </a:rPr>
              <a:t>permanent disability </a:t>
            </a:r>
            <a:r>
              <a:rPr lang="en-AU" dirty="0"/>
              <a:t>that significantly affects your ability to take part in everyday activities </a:t>
            </a:r>
            <a:r>
              <a:rPr lang="en-AU" dirty="0" smtClean="0"/>
              <a:t>(or </a:t>
            </a:r>
            <a:r>
              <a:rPr lang="en-AU" dirty="0"/>
              <a:t>a developmental </a:t>
            </a:r>
            <a:r>
              <a:rPr lang="en-AU" dirty="0" smtClean="0"/>
              <a:t>delay)  </a:t>
            </a:r>
            <a:endParaRPr lang="en-AU" dirty="0"/>
          </a:p>
          <a:p>
            <a:pPr marL="0" lvl="0" indent="0">
              <a:buNone/>
            </a:pPr>
            <a:endParaRPr lang="en-AU" dirty="0"/>
          </a:p>
          <a:p>
            <a:pPr lvl="0"/>
            <a:r>
              <a:rPr lang="en-AU" dirty="0"/>
              <a:t>Be less than 65 years old when you first access the </a:t>
            </a:r>
            <a:r>
              <a:rPr lang="en-AU" dirty="0" smtClean="0"/>
              <a:t>NDIS</a:t>
            </a:r>
            <a:endParaRPr lang="en-AU" dirty="0"/>
          </a:p>
          <a:p>
            <a:pPr marL="0" lvl="0" indent="0">
              <a:buNone/>
            </a:pPr>
            <a:endParaRPr lang="en-AU" dirty="0"/>
          </a:p>
          <a:p>
            <a:pPr lvl="0"/>
            <a:r>
              <a:rPr lang="en-AU" dirty="0"/>
              <a:t>Be an Australian citizen, hold a permanent visa or a Protected Special Category visa</a:t>
            </a:r>
          </a:p>
        </p:txBody>
      </p:sp>
      <p:sp>
        <p:nvSpPr>
          <p:cNvPr id="4" name="Slide Number Placeholder 3">
            <a:extLst>
              <a:ext uri="{FF2B5EF4-FFF2-40B4-BE49-F238E27FC236}">
                <a16:creationId xmlns="" xmlns:a16="http://schemas.microsoft.com/office/drawing/2014/main" id="{4B7565E7-9146-1B4F-9C0A-F412FE39407E}"/>
              </a:ext>
            </a:extLst>
          </p:cNvPr>
          <p:cNvSpPr>
            <a:spLocks noGrp="1"/>
          </p:cNvSpPr>
          <p:nvPr>
            <p:ph type="sldNum" sz="quarter" idx="12"/>
          </p:nvPr>
        </p:nvSpPr>
        <p:spPr/>
        <p:txBody>
          <a:bodyPr/>
          <a:lstStyle/>
          <a:p>
            <a:fld id="{E527C44A-956C-DE47-8C46-F38CDA2C20D7}" type="slidenum">
              <a:rPr lang="en-US" smtClean="0"/>
              <a:pPr/>
              <a:t>9</a:t>
            </a:fld>
            <a:endParaRPr lang="en-US"/>
          </a:p>
        </p:txBody>
      </p:sp>
    </p:spTree>
    <p:extLst>
      <p:ext uri="{BB962C8B-B14F-4D97-AF65-F5344CB8AC3E}">
        <p14:creationId xmlns:p14="http://schemas.microsoft.com/office/powerpoint/2010/main" val="1334754034"/>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yyz xmlns="1e9a7f7d-7cbc-42a9-b96b-2eef64073114" xsi:nil="true"/>
    <TaxCatchAll xmlns="d6784829-4bf5-463b-ae4c-2d6133e288e9" xsi:nil="true"/>
    <lcf76f155ced4ddcb4097134ff3c332f xmlns="1e9a7f7d-7cbc-42a9-b96b-2eef6407311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FB6930C39B2048B44E322B9CB89DB3" ma:contentTypeVersion="17" ma:contentTypeDescription="Create a new document." ma:contentTypeScope="" ma:versionID="fd2735614a2bf8870bd5b4a5336a8ffd">
  <xsd:schema xmlns:xsd="http://www.w3.org/2001/XMLSchema" xmlns:xs="http://www.w3.org/2001/XMLSchema" xmlns:p="http://schemas.microsoft.com/office/2006/metadata/properties" xmlns:ns2="1e9a7f7d-7cbc-42a9-b96b-2eef64073114" xmlns:ns3="d6784829-4bf5-463b-ae4c-2d6133e288e9" targetNamespace="http://schemas.microsoft.com/office/2006/metadata/properties" ma:root="true" ma:fieldsID="94fc25715d4186f70db48aed921083ed" ns2:_="" ns3:_="">
    <xsd:import namespace="1e9a7f7d-7cbc-42a9-b96b-2eef64073114"/>
    <xsd:import namespace="d6784829-4bf5-463b-ae4c-2d6133e288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fyyz"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9a7f7d-7cbc-42a9-b96b-2eef64073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fyyz" ma:index="20" nillable="true" ma:displayName="Category" ma:internalName="fyyz">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8f78f4b-e1bc-4572-9b72-811f1d9a24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784829-4bf5-463b-ae4c-2d6133e288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d39b1fa-21b3-4448-a9c9-21f0e5361cb2}" ma:internalName="TaxCatchAll" ma:showField="CatchAllData" ma:web="d6784829-4bf5-463b-ae4c-2d6133e288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27501-2938-41D3-8117-0AE6E2AAB9C5}">
  <ds:schemaRefs>
    <ds:schemaRef ds:uri="http://schemas.microsoft.com/sharepoint/v3/contenttype/forms"/>
  </ds:schemaRefs>
</ds:datastoreItem>
</file>

<file path=customXml/itemProps2.xml><?xml version="1.0" encoding="utf-8"?>
<ds:datastoreItem xmlns:ds="http://schemas.openxmlformats.org/officeDocument/2006/customXml" ds:itemID="{4FDB6547-961B-4C6D-921D-898D2F71695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32E0E65-67AC-4153-9BF7-6D4F89A3AD62}"/>
</file>

<file path=docProps/app.xml><?xml version="1.0" encoding="utf-8"?>
<Properties xmlns="http://schemas.openxmlformats.org/officeDocument/2006/extended-properties" xmlns:vt="http://schemas.openxmlformats.org/officeDocument/2006/docPropsVTypes">
  <TotalTime>26066</TotalTime>
  <Words>5485</Words>
  <Application>Microsoft Macintosh PowerPoint</Application>
  <PresentationFormat>On-screen Show (4:3)</PresentationFormat>
  <Paragraphs>629</Paragraphs>
  <Slides>61</Slides>
  <Notes>61</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Office Theme</vt:lpstr>
      <vt:lpstr>Custom Design</vt:lpstr>
      <vt:lpstr>   </vt:lpstr>
      <vt:lpstr>Contents</vt:lpstr>
      <vt:lpstr>PowerPoint Presentation</vt:lpstr>
      <vt:lpstr>Take home messages</vt:lpstr>
      <vt:lpstr>What is the  National Disability Insurance Scheme?</vt:lpstr>
      <vt:lpstr>How is it different to before? </vt:lpstr>
      <vt:lpstr>Does the NDIS affect other payments?</vt:lpstr>
      <vt:lpstr>What kind of supports are available? </vt:lpstr>
      <vt:lpstr>Am I eligible? </vt:lpstr>
      <vt:lpstr>Am I eligible? </vt:lpstr>
      <vt:lpstr>What happens when I turn 65? </vt:lpstr>
      <vt:lpstr>People who were receiving disability supports when NDIS rolled out</vt:lpstr>
      <vt:lpstr>How to apply for the NDIS</vt:lpstr>
      <vt:lpstr>What you can do to improve chances of success</vt:lpstr>
      <vt:lpstr>Which specialist should fill out the Access Request – Supporting Evidence Form?  </vt:lpstr>
      <vt:lpstr>Assessment guidelines for health professionals  </vt:lpstr>
      <vt:lpstr>What needs to be included in the access request </vt:lpstr>
      <vt:lpstr>What needs to be included in the access request </vt:lpstr>
      <vt:lpstr>What needs to be included in the access request </vt:lpstr>
      <vt:lpstr>Challenges for NDIS access for people with ME/CFS</vt:lpstr>
      <vt:lpstr>What you can do</vt:lpstr>
      <vt:lpstr>What are the NDIS operational guidelines and why should I care? </vt:lpstr>
      <vt:lpstr>8.2 When is an impairment permanent or likely to be permanent?</vt:lpstr>
      <vt:lpstr>What you can do to help meet the permanency criteria</vt:lpstr>
      <vt:lpstr>Permanency</vt:lpstr>
      <vt:lpstr>What you can do to help meet the permanency criteria cont’d</vt:lpstr>
      <vt:lpstr>8.3 Substantially reduced functional capacity to undertake relevant activities</vt:lpstr>
      <vt:lpstr>How much impairment do you need? </vt:lpstr>
      <vt:lpstr>Functional capacity – the 6 domains </vt:lpstr>
      <vt:lpstr>Functional capacity – the 6 domains </vt:lpstr>
      <vt:lpstr>What you can do</vt:lpstr>
      <vt:lpstr>What you can do</vt:lpstr>
      <vt:lpstr>Social and economic impact</vt:lpstr>
      <vt:lpstr>Graded Exercise Therapy/Cognitive Behavioural Therapy as recommended treatments</vt:lpstr>
      <vt:lpstr>GET/CBT cont’d</vt:lpstr>
      <vt:lpstr>PowerPoint Presentation</vt:lpstr>
      <vt:lpstr>PowerPoint Presentation</vt:lpstr>
      <vt:lpstr>What happens if I’m not eligible? </vt:lpstr>
      <vt:lpstr>If your internal review is rejected</vt:lpstr>
      <vt:lpstr>What happens if I’m not eligible? </vt:lpstr>
      <vt:lpstr>What happens if I’m not eligible? </vt:lpstr>
      <vt:lpstr>Other payments you may be able to get</vt:lpstr>
      <vt:lpstr>Other payments you may be able to get</vt:lpstr>
      <vt:lpstr>PowerPoint Presentation</vt:lpstr>
      <vt:lpstr>I’m eligible to access the NDIS.  What do I do now?  </vt:lpstr>
      <vt:lpstr>Think about supports you need</vt:lpstr>
      <vt:lpstr>Think about supports you need</vt:lpstr>
      <vt:lpstr>Are the supports you’d like  ‘reasonable and necessary’?</vt:lpstr>
      <vt:lpstr>What supports won’t be funded </vt:lpstr>
      <vt:lpstr>NDIS &amp; Health Intersect </vt:lpstr>
      <vt:lpstr>What is funded by NDIS</vt:lpstr>
      <vt:lpstr>Think about your goals</vt:lpstr>
      <vt:lpstr>Think about your goals</vt:lpstr>
      <vt:lpstr>NDIS language to use</vt:lpstr>
      <vt:lpstr>Your planning meeting</vt:lpstr>
      <vt:lpstr>If you’re not happy with decisions made, or with your plan</vt:lpstr>
      <vt:lpstr>Other types of plan review</vt:lpstr>
      <vt:lpstr>When your review doesn’t deliver</vt:lpstr>
      <vt:lpstr>Advocacy </vt:lpstr>
      <vt:lpstr>What we do @ Emerge Australia</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Myalgic Encephalomyelitis/Chronic Fatigue Syndrome (ME/CFS): What we can see &amp; what we can’t and where to go from here</dc:title>
  <dc:creator>Heidi Nicholl</dc:creator>
  <cp:lastModifiedBy>Heidi Nicholl</cp:lastModifiedBy>
  <cp:revision>463</cp:revision>
  <cp:lastPrinted>2019-09-03T00:22:13Z</cp:lastPrinted>
  <dcterms:created xsi:type="dcterms:W3CDTF">2018-10-15T04:38:36Z</dcterms:created>
  <dcterms:modified xsi:type="dcterms:W3CDTF">2020-10-26T02:09:09Z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0x01010068FB6930C39B2048B44E322B9CB89DB3</vt:lpwstr>
  </property>
</Properties>
</file>